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1" r:id="rId23"/>
    <p:sldId id="282" r:id="rId24"/>
    <p:sldId id="283" r:id="rId25"/>
    <p:sldId id="284" r:id="rId26"/>
    <p:sldId id="285" r:id="rId27"/>
    <p:sldId id="286" r:id="rId28"/>
    <p:sldId id="287" r:id="rId29"/>
    <p:sldId id="288" r:id="rId30"/>
    <p:sldId id="289" r:id="rId31"/>
    <p:sldId id="292" r:id="rId32"/>
    <p:sldId id="293" r:id="rId33"/>
    <p:sldId id="294" r:id="rId34"/>
    <p:sldId id="295" r:id="rId35"/>
    <p:sldId id="296" r:id="rId36"/>
    <p:sldId id="297" r:id="rId37"/>
    <p:sldId id="298" r:id="rId38"/>
    <p:sldId id="299" r:id="rId39"/>
    <p:sldId id="300" r:id="rId40"/>
    <p:sldId id="301" r:id="rId41"/>
    <p:sldId id="302" r:id="rId42"/>
    <p:sldId id="304" r:id="rId43"/>
    <p:sldId id="30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p:restoredTop sz="94643"/>
  </p:normalViewPr>
  <p:slideViewPr>
    <p:cSldViewPr snapToGrid="0" snapToObjects="1">
      <p:cViewPr>
        <p:scale>
          <a:sx n="93" d="100"/>
          <a:sy n="93" d="100"/>
        </p:scale>
        <p:origin x="81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C28BF-BC82-F944-ABD6-3B41349F7019}" type="datetimeFigureOut">
              <a:rPr lang="en-US" smtClean="0"/>
              <a:t>11/4/17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2D3DA9-9BD0-D44D-A74D-ECCEB33645BF}" type="slidenum">
              <a:rPr lang="en-US" smtClean="0"/>
              <a:t>‹#›</a:t>
            </a:fld>
            <a:endParaRPr lang="en-US"/>
          </a:p>
        </p:txBody>
      </p:sp>
    </p:spTree>
    <p:extLst>
      <p:ext uri="{BB962C8B-B14F-4D97-AF65-F5344CB8AC3E}">
        <p14:creationId xmlns:p14="http://schemas.microsoft.com/office/powerpoint/2010/main" val="294853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6F80B5-AA87-B240-8445-F9FE9BF20649}"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0BD45-4160-B743-A50B-ECAA96299113}" type="slidenum">
              <a:rPr lang="en-US" smtClean="0"/>
              <a:t>‹#›</a:t>
            </a:fld>
            <a:endParaRPr lang="en-US"/>
          </a:p>
        </p:txBody>
      </p:sp>
    </p:spTree>
    <p:extLst>
      <p:ext uri="{BB962C8B-B14F-4D97-AF65-F5344CB8AC3E}">
        <p14:creationId xmlns:p14="http://schemas.microsoft.com/office/powerpoint/2010/main" val="1671084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6F80B5-AA87-B240-8445-F9FE9BF20649}"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0BD45-4160-B743-A50B-ECAA96299113}" type="slidenum">
              <a:rPr lang="en-US" smtClean="0"/>
              <a:t>‹#›</a:t>
            </a:fld>
            <a:endParaRPr lang="en-US"/>
          </a:p>
        </p:txBody>
      </p:sp>
    </p:spTree>
    <p:extLst>
      <p:ext uri="{BB962C8B-B14F-4D97-AF65-F5344CB8AC3E}">
        <p14:creationId xmlns:p14="http://schemas.microsoft.com/office/powerpoint/2010/main" val="77223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6F80B5-AA87-B240-8445-F9FE9BF20649}"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0BD45-4160-B743-A50B-ECAA96299113}" type="slidenum">
              <a:rPr lang="en-US" smtClean="0"/>
              <a:t>‹#›</a:t>
            </a:fld>
            <a:endParaRPr lang="en-US"/>
          </a:p>
        </p:txBody>
      </p:sp>
    </p:spTree>
    <p:extLst>
      <p:ext uri="{BB962C8B-B14F-4D97-AF65-F5344CB8AC3E}">
        <p14:creationId xmlns:p14="http://schemas.microsoft.com/office/powerpoint/2010/main" val="1783395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6F80B5-AA87-B240-8445-F9FE9BF20649}"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0BD45-4160-B743-A50B-ECAA96299113}" type="slidenum">
              <a:rPr lang="en-US" smtClean="0"/>
              <a:t>‹#›</a:t>
            </a:fld>
            <a:endParaRPr lang="en-US"/>
          </a:p>
        </p:txBody>
      </p:sp>
    </p:spTree>
    <p:extLst>
      <p:ext uri="{BB962C8B-B14F-4D97-AF65-F5344CB8AC3E}">
        <p14:creationId xmlns:p14="http://schemas.microsoft.com/office/powerpoint/2010/main" val="1119837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6F80B5-AA87-B240-8445-F9FE9BF20649}"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0BD45-4160-B743-A50B-ECAA96299113}" type="slidenum">
              <a:rPr lang="en-US" smtClean="0"/>
              <a:t>‹#›</a:t>
            </a:fld>
            <a:endParaRPr lang="en-US"/>
          </a:p>
        </p:txBody>
      </p:sp>
    </p:spTree>
    <p:extLst>
      <p:ext uri="{BB962C8B-B14F-4D97-AF65-F5344CB8AC3E}">
        <p14:creationId xmlns:p14="http://schemas.microsoft.com/office/powerpoint/2010/main" val="561239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6F80B5-AA87-B240-8445-F9FE9BF20649}"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0BD45-4160-B743-A50B-ECAA96299113}" type="slidenum">
              <a:rPr lang="en-US" smtClean="0"/>
              <a:t>‹#›</a:t>
            </a:fld>
            <a:endParaRPr lang="en-US"/>
          </a:p>
        </p:txBody>
      </p:sp>
    </p:spTree>
    <p:extLst>
      <p:ext uri="{BB962C8B-B14F-4D97-AF65-F5344CB8AC3E}">
        <p14:creationId xmlns:p14="http://schemas.microsoft.com/office/powerpoint/2010/main" val="995695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6F80B5-AA87-B240-8445-F9FE9BF20649}" type="datetimeFigureOut">
              <a:rPr lang="en-US" smtClean="0"/>
              <a:t>11/4/17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10BD45-4160-B743-A50B-ECAA96299113}" type="slidenum">
              <a:rPr lang="en-US" smtClean="0"/>
              <a:t>‹#›</a:t>
            </a:fld>
            <a:endParaRPr lang="en-US"/>
          </a:p>
        </p:txBody>
      </p:sp>
    </p:spTree>
    <p:extLst>
      <p:ext uri="{BB962C8B-B14F-4D97-AF65-F5344CB8AC3E}">
        <p14:creationId xmlns:p14="http://schemas.microsoft.com/office/powerpoint/2010/main" val="1459607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6F80B5-AA87-B240-8445-F9FE9BF20649}" type="datetimeFigureOut">
              <a:rPr lang="en-US" smtClean="0"/>
              <a:t>11/4/17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10BD45-4160-B743-A50B-ECAA96299113}" type="slidenum">
              <a:rPr lang="en-US" smtClean="0"/>
              <a:t>‹#›</a:t>
            </a:fld>
            <a:endParaRPr lang="en-US"/>
          </a:p>
        </p:txBody>
      </p:sp>
    </p:spTree>
    <p:extLst>
      <p:ext uri="{BB962C8B-B14F-4D97-AF65-F5344CB8AC3E}">
        <p14:creationId xmlns:p14="http://schemas.microsoft.com/office/powerpoint/2010/main" val="90928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6F80B5-AA87-B240-8445-F9FE9BF20649}" type="datetimeFigureOut">
              <a:rPr lang="en-US" smtClean="0"/>
              <a:t>11/4/17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10BD45-4160-B743-A50B-ECAA96299113}" type="slidenum">
              <a:rPr lang="en-US" smtClean="0"/>
              <a:t>‹#›</a:t>
            </a:fld>
            <a:endParaRPr lang="en-US"/>
          </a:p>
        </p:txBody>
      </p:sp>
    </p:spTree>
    <p:extLst>
      <p:ext uri="{BB962C8B-B14F-4D97-AF65-F5344CB8AC3E}">
        <p14:creationId xmlns:p14="http://schemas.microsoft.com/office/powerpoint/2010/main" val="838774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6F80B5-AA87-B240-8445-F9FE9BF20649}"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0BD45-4160-B743-A50B-ECAA96299113}" type="slidenum">
              <a:rPr lang="en-US" smtClean="0"/>
              <a:t>‹#›</a:t>
            </a:fld>
            <a:endParaRPr lang="en-US"/>
          </a:p>
        </p:txBody>
      </p:sp>
    </p:spTree>
    <p:extLst>
      <p:ext uri="{BB962C8B-B14F-4D97-AF65-F5344CB8AC3E}">
        <p14:creationId xmlns:p14="http://schemas.microsoft.com/office/powerpoint/2010/main" val="119822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6F80B5-AA87-B240-8445-F9FE9BF20649}"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0BD45-4160-B743-A50B-ECAA96299113}" type="slidenum">
              <a:rPr lang="en-US" smtClean="0"/>
              <a:t>‹#›</a:t>
            </a:fld>
            <a:endParaRPr lang="en-US"/>
          </a:p>
        </p:txBody>
      </p:sp>
    </p:spTree>
    <p:extLst>
      <p:ext uri="{BB962C8B-B14F-4D97-AF65-F5344CB8AC3E}">
        <p14:creationId xmlns:p14="http://schemas.microsoft.com/office/powerpoint/2010/main" val="16655692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F80B5-AA87-B240-8445-F9FE9BF20649}" type="datetimeFigureOut">
              <a:rPr lang="en-US" smtClean="0"/>
              <a:t>11/4/17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0BD45-4160-B743-A50B-ECAA96299113}" type="slidenum">
              <a:rPr lang="en-US" smtClean="0"/>
              <a:t>‹#›</a:t>
            </a:fld>
            <a:endParaRPr lang="en-US"/>
          </a:p>
        </p:txBody>
      </p:sp>
    </p:spTree>
    <p:extLst>
      <p:ext uri="{BB962C8B-B14F-4D97-AF65-F5344CB8AC3E}">
        <p14:creationId xmlns:p14="http://schemas.microsoft.com/office/powerpoint/2010/main" val="1364716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贝叶斯分类器</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en-US" altLang="zh-CN" dirty="0" smtClean="0"/>
              <a:t>1.</a:t>
            </a:r>
            <a:r>
              <a:rPr lang="zh-CN" altLang="en-US" dirty="0" smtClean="0"/>
              <a:t> 贝叶斯决策理论</a:t>
            </a:r>
            <a:endParaRPr lang="en-US" altLang="zh-CN" dirty="0" smtClean="0"/>
          </a:p>
          <a:p>
            <a:pPr algn="l"/>
            <a:r>
              <a:rPr lang="en-US" altLang="zh-CN" dirty="0" smtClean="0"/>
              <a:t>2.</a:t>
            </a:r>
            <a:r>
              <a:rPr lang="zh-CN" altLang="en-US" dirty="0" smtClean="0"/>
              <a:t> 常见的参数估计</a:t>
            </a:r>
            <a:endParaRPr lang="en-US" altLang="zh-CN" dirty="0" smtClean="0"/>
          </a:p>
          <a:p>
            <a:pPr algn="l"/>
            <a:r>
              <a:rPr lang="en-US" altLang="zh-CN" dirty="0" smtClean="0"/>
              <a:t>3.</a:t>
            </a:r>
            <a:r>
              <a:rPr lang="zh-CN" altLang="en-US" dirty="0" smtClean="0"/>
              <a:t> 朴素贝叶斯（</a:t>
            </a:r>
            <a:r>
              <a:rPr lang="en-US" altLang="zh-CN" dirty="0" smtClean="0"/>
              <a:t>Naïve</a:t>
            </a:r>
            <a:r>
              <a:rPr lang="zh-CN" altLang="en-US" dirty="0" smtClean="0"/>
              <a:t> </a:t>
            </a:r>
            <a:r>
              <a:rPr lang="en-US" altLang="zh-CN" dirty="0" smtClean="0"/>
              <a:t>Bayes</a:t>
            </a:r>
            <a:r>
              <a:rPr lang="zh-CN" altLang="en-US" dirty="0" smtClean="0"/>
              <a:t>）算法</a:t>
            </a:r>
            <a:endParaRPr lang="en-US" altLang="zh-CN" dirty="0" smtClean="0"/>
          </a:p>
          <a:p>
            <a:pPr algn="l"/>
            <a:r>
              <a:rPr lang="en-US" altLang="zh-CN" dirty="0" smtClean="0"/>
              <a:t>4.</a:t>
            </a:r>
            <a:r>
              <a:rPr lang="zh-CN" altLang="en-US" dirty="0" smtClean="0"/>
              <a:t> 半朴素贝叶斯模型和贝叶斯网模型简介</a:t>
            </a:r>
            <a:endParaRPr lang="en-US" altLang="zh-CN" dirty="0" smtClean="0"/>
          </a:p>
        </p:txBody>
      </p:sp>
    </p:spTree>
    <p:extLst>
      <p:ext uri="{BB962C8B-B14F-4D97-AF65-F5344CB8AC3E}">
        <p14:creationId xmlns:p14="http://schemas.microsoft.com/office/powerpoint/2010/main" val="1106672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最大</a:t>
            </a:r>
            <a:r>
              <a:rPr lang="zh-CN" altLang="en-US" dirty="0"/>
              <a:t>似然估计（</a:t>
            </a:r>
            <a:r>
              <a:rPr lang="en-US" altLang="zh-CN" dirty="0"/>
              <a:t>Ml</a:t>
            </a:r>
            <a:r>
              <a:rPr lang="zh-CN" altLang="en-US" dirty="0"/>
              <a:t>估计）</a:t>
            </a:r>
            <a:endParaRPr lang="en-US" dirty="0"/>
          </a:p>
        </p:txBody>
      </p:sp>
      <p:sp>
        <p:nvSpPr>
          <p:cNvPr id="3" name="Subtitle 2"/>
          <p:cNvSpPr>
            <a:spLocks noGrp="1"/>
          </p:cNvSpPr>
          <p:nvPr>
            <p:ph type="subTitle" idx="1"/>
          </p:nvPr>
        </p:nvSpPr>
        <p:spPr>
          <a:xfrm>
            <a:off x="1524000" y="1696277"/>
            <a:ext cx="9144000" cy="4625009"/>
          </a:xfrm>
        </p:spPr>
        <p:txBody>
          <a:bodyPr>
            <a:noAutofit/>
          </a:bodyPr>
          <a:lstStyle/>
          <a:p>
            <a:pPr algn="l"/>
            <a:r>
              <a:rPr lang="zh-CN" altLang="en-US" dirty="0" smtClean="0"/>
              <a:t>从直观上来看，正态分布更适合描述此数据。但是正态分布分很多种，如</a:t>
            </a:r>
            <a:endParaRPr lang="en-US" altLang="zh-CN" dirty="0" smtClean="0"/>
          </a:p>
          <a:p>
            <a:pPr algn="l"/>
            <a:endParaRPr lang="en-US" altLang="zh-CN" dirty="0"/>
          </a:p>
          <a:p>
            <a:pPr algn="l"/>
            <a:endParaRPr lang="en-US" altLang="zh-CN" dirty="0" smtClean="0"/>
          </a:p>
          <a:p>
            <a:pPr algn="l"/>
            <a:endParaRPr lang="en-US" altLang="zh-CN" dirty="0"/>
          </a:p>
          <a:p>
            <a:pPr algn="l"/>
            <a:endParaRPr lang="en-US" altLang="zh-CN" dirty="0" smtClean="0"/>
          </a:p>
          <a:p>
            <a:pPr algn="l"/>
            <a:endParaRPr lang="en-US" altLang="zh-CN" dirty="0"/>
          </a:p>
          <a:p>
            <a:pPr algn="l"/>
            <a:endParaRPr lang="en-US" altLang="zh-CN" dirty="0" smtClean="0"/>
          </a:p>
          <a:p>
            <a:pPr algn="l"/>
            <a:r>
              <a:rPr lang="zh-CN" altLang="en-US" dirty="0" smtClean="0"/>
              <a:t>到底哪一种更合适呢？</a:t>
            </a:r>
            <a:endParaRPr lang="en-US" altLang="zh-CN" dirty="0"/>
          </a:p>
        </p:txBody>
      </p:sp>
      <p:pic>
        <p:nvPicPr>
          <p:cNvPr id="6" name="Picture 5"/>
          <p:cNvPicPr>
            <a:picLocks noChangeAspect="1"/>
          </p:cNvPicPr>
          <p:nvPr/>
        </p:nvPicPr>
        <p:blipFill>
          <a:blip r:embed="rId2"/>
          <a:stretch>
            <a:fillRect/>
          </a:stretch>
        </p:blipFill>
        <p:spPr>
          <a:xfrm>
            <a:off x="2127250" y="2552700"/>
            <a:ext cx="7937500" cy="2108200"/>
          </a:xfrm>
          <a:prstGeom prst="rect">
            <a:avLst/>
          </a:prstGeom>
        </p:spPr>
      </p:pic>
    </p:spTree>
    <p:extLst>
      <p:ext uri="{BB962C8B-B14F-4D97-AF65-F5344CB8AC3E}">
        <p14:creationId xmlns:p14="http://schemas.microsoft.com/office/powerpoint/2010/main" val="1615927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最大</a:t>
            </a:r>
            <a:r>
              <a:rPr lang="zh-CN" altLang="en-US" dirty="0"/>
              <a:t>似然估计（</a:t>
            </a:r>
            <a:r>
              <a:rPr lang="en-US" altLang="zh-CN" dirty="0"/>
              <a:t>Ml</a:t>
            </a:r>
            <a:r>
              <a:rPr lang="zh-CN" altLang="en-US" dirty="0"/>
              <a:t>估计）</a:t>
            </a:r>
            <a:endParaRPr lang="en-US" dirty="0"/>
          </a:p>
        </p:txBody>
      </p:sp>
      <p:sp>
        <p:nvSpPr>
          <p:cNvPr id="3" name="Subtitle 2"/>
          <p:cNvSpPr>
            <a:spLocks noGrp="1"/>
          </p:cNvSpPr>
          <p:nvPr>
            <p:ph type="subTitle" idx="1"/>
          </p:nvPr>
        </p:nvSpPr>
        <p:spPr>
          <a:xfrm>
            <a:off x="1524000" y="1696277"/>
            <a:ext cx="9144000" cy="4625009"/>
          </a:xfrm>
        </p:spPr>
        <p:txBody>
          <a:bodyPr>
            <a:noAutofit/>
          </a:bodyPr>
          <a:lstStyle/>
          <a:p>
            <a:pPr algn="l"/>
            <a:r>
              <a:rPr lang="zh-CN" altLang="en-US" dirty="0" smtClean="0"/>
              <a:t>首先随便找一个例子：</a:t>
            </a:r>
            <a:endParaRPr lang="en-US" altLang="zh-CN" dirty="0" smtClean="0"/>
          </a:p>
          <a:p>
            <a:pPr algn="l"/>
            <a:endParaRPr lang="en-US" altLang="zh-CN" dirty="0"/>
          </a:p>
          <a:p>
            <a:pPr algn="l"/>
            <a:endParaRPr lang="en-US" altLang="zh-CN" dirty="0" smtClean="0"/>
          </a:p>
          <a:p>
            <a:pPr algn="l"/>
            <a:endParaRPr lang="en-US" altLang="zh-CN" dirty="0"/>
          </a:p>
          <a:p>
            <a:pPr algn="l"/>
            <a:endParaRPr lang="en-US" altLang="zh-CN" dirty="0" smtClean="0"/>
          </a:p>
          <a:p>
            <a:pPr algn="l"/>
            <a:r>
              <a:rPr lang="zh-CN" altLang="en-US" dirty="0" smtClean="0"/>
              <a:t>很明显，这个分布不合适，因为它的平均值离中心太远。</a:t>
            </a:r>
            <a:endParaRPr lang="en-US" altLang="zh-CN" dirty="0" smtClean="0"/>
          </a:p>
          <a:p>
            <a:pPr algn="l"/>
            <a:r>
              <a:rPr lang="zh-CN" altLang="en-US" dirty="0" smtClean="0"/>
              <a:t>相比之下下面这个会更合适</a:t>
            </a:r>
            <a:endParaRPr lang="en-US" altLang="zh-CN" dirty="0" smtClean="0"/>
          </a:p>
          <a:p>
            <a:pPr algn="l"/>
            <a:endParaRPr lang="en-US" altLang="zh-CN" dirty="0"/>
          </a:p>
        </p:txBody>
      </p:sp>
      <p:pic>
        <p:nvPicPr>
          <p:cNvPr id="4" name="Picture 3"/>
          <p:cNvPicPr>
            <a:picLocks noChangeAspect="1"/>
          </p:cNvPicPr>
          <p:nvPr/>
        </p:nvPicPr>
        <p:blipFill>
          <a:blip r:embed="rId2"/>
          <a:stretch>
            <a:fillRect/>
          </a:stretch>
        </p:blipFill>
        <p:spPr>
          <a:xfrm>
            <a:off x="3594100" y="2108201"/>
            <a:ext cx="3822700" cy="1676400"/>
          </a:xfrm>
          <a:prstGeom prst="rect">
            <a:avLst/>
          </a:prstGeom>
        </p:spPr>
      </p:pic>
      <p:pic>
        <p:nvPicPr>
          <p:cNvPr id="5" name="Picture 4"/>
          <p:cNvPicPr>
            <a:picLocks noChangeAspect="1"/>
          </p:cNvPicPr>
          <p:nvPr/>
        </p:nvPicPr>
        <p:blipFill>
          <a:blip r:embed="rId3"/>
          <a:stretch>
            <a:fillRect/>
          </a:stretch>
        </p:blipFill>
        <p:spPr>
          <a:xfrm>
            <a:off x="4250853" y="4939470"/>
            <a:ext cx="3108797" cy="1593850"/>
          </a:xfrm>
          <a:prstGeom prst="rect">
            <a:avLst/>
          </a:prstGeom>
        </p:spPr>
      </p:pic>
    </p:spTree>
    <p:extLst>
      <p:ext uri="{BB962C8B-B14F-4D97-AF65-F5344CB8AC3E}">
        <p14:creationId xmlns:p14="http://schemas.microsoft.com/office/powerpoint/2010/main" val="1963324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最大</a:t>
            </a:r>
            <a:r>
              <a:rPr lang="zh-CN" altLang="en-US" dirty="0"/>
              <a:t>似然估计（</a:t>
            </a:r>
            <a:r>
              <a:rPr lang="en-US" altLang="zh-CN" dirty="0"/>
              <a:t>Ml</a:t>
            </a:r>
            <a:r>
              <a:rPr lang="zh-CN" altLang="en-US" dirty="0"/>
              <a:t>估计）</a:t>
            </a:r>
            <a:endParaRPr lang="en-US" dirty="0"/>
          </a:p>
        </p:txBody>
      </p:sp>
      <p:sp>
        <p:nvSpPr>
          <p:cNvPr id="3" name="Subtitle 2"/>
          <p:cNvSpPr>
            <a:spLocks noGrp="1"/>
          </p:cNvSpPr>
          <p:nvPr>
            <p:ph type="subTitle" idx="1"/>
          </p:nvPr>
        </p:nvSpPr>
        <p:spPr>
          <a:xfrm>
            <a:off x="1524000" y="1696277"/>
            <a:ext cx="9144000" cy="4625009"/>
          </a:xfrm>
        </p:spPr>
        <p:txBody>
          <a:bodyPr>
            <a:noAutofit/>
          </a:bodyPr>
          <a:lstStyle/>
          <a:p>
            <a:pPr algn="l"/>
            <a:r>
              <a:rPr lang="zh-CN" altLang="en-US" dirty="0" smtClean="0"/>
              <a:t>我们可以不断的计算出正态分布在不同的参数下，拟合原数据集的情况。概率越大，则拟合度越好，直到求得一个最高的概率，此时求得的参数（平均值与标准差）的正态分布即为此数据集的一个最大似然</a:t>
            </a:r>
            <a:endParaRPr lang="en-US" altLang="zh-CN" dirty="0" smtClean="0"/>
          </a:p>
          <a:p>
            <a:pPr algn="l"/>
            <a:endParaRPr lang="en-US" altLang="zh-CN" dirty="0"/>
          </a:p>
        </p:txBody>
      </p:sp>
      <p:pic>
        <p:nvPicPr>
          <p:cNvPr id="6" name="Picture 5"/>
          <p:cNvPicPr>
            <a:picLocks noChangeAspect="1"/>
          </p:cNvPicPr>
          <p:nvPr/>
        </p:nvPicPr>
        <p:blipFill>
          <a:blip r:embed="rId2"/>
          <a:stretch>
            <a:fillRect/>
          </a:stretch>
        </p:blipFill>
        <p:spPr>
          <a:xfrm>
            <a:off x="3217248" y="3406637"/>
            <a:ext cx="5431452" cy="2914649"/>
          </a:xfrm>
          <a:prstGeom prst="rect">
            <a:avLst/>
          </a:prstGeom>
        </p:spPr>
      </p:pic>
    </p:spTree>
    <p:extLst>
      <p:ext uri="{BB962C8B-B14F-4D97-AF65-F5344CB8AC3E}">
        <p14:creationId xmlns:p14="http://schemas.microsoft.com/office/powerpoint/2010/main" val="112856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最大</a:t>
            </a:r>
            <a:r>
              <a:rPr lang="zh-CN" altLang="en-US" dirty="0"/>
              <a:t>似然估计（</a:t>
            </a:r>
            <a:r>
              <a:rPr lang="en-US" altLang="zh-CN" dirty="0"/>
              <a:t>Ml</a:t>
            </a:r>
            <a:r>
              <a:rPr lang="zh-CN" altLang="en-US" dirty="0"/>
              <a:t>估计）</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1524000" y="1696277"/>
                <a:ext cx="9144000" cy="4625009"/>
              </a:xfrm>
            </p:spPr>
            <p:txBody>
              <a:bodyPr>
                <a:noAutofit/>
              </a:bodyPr>
              <a:lstStyle/>
              <a:p>
                <a:pPr algn="l"/>
                <a:r>
                  <a:rPr lang="zh-CN" altLang="en-US" dirty="0" smtClean="0"/>
                  <a:t>换句话说，最大似然估计就是</a:t>
                </a:r>
                <a:r>
                  <a:rPr lang="zh-CN" altLang="en-US" dirty="0"/>
                  <a:t>：</a:t>
                </a:r>
                <a:r>
                  <a:rPr lang="zh-CN" altLang="en-US" dirty="0" smtClean="0"/>
                  <a:t>模型已定，参数未知。利用已知样本的结果，反推最有可能（最大概率）导致这样结果的参数值。</a:t>
                </a:r>
                <a:endParaRPr lang="en-US" altLang="zh-CN" dirty="0" smtClean="0"/>
              </a:p>
              <a:p>
                <a:pPr algn="l"/>
                <a:endParaRPr lang="en-US" altLang="zh-CN" dirty="0"/>
              </a:p>
              <a:p>
                <a:pPr algn="l"/>
                <a:r>
                  <a:rPr lang="zh-CN" altLang="en-US" dirty="0" smtClean="0"/>
                  <a:t>由于样本集中的样本都是独立同分布，可以只考虑一类样本集，来估计参数向量</a:t>
                </a:r>
                <a14:m>
                  <m:oMath xmlns:m="http://schemas.openxmlformats.org/officeDocument/2006/math">
                    <m:r>
                      <a:rPr lang="zh-CN" altLang="en-US" i="1" smtClean="0">
                        <a:latin typeface="Cambria Math" charset="0"/>
                        <a:ea typeface="Cambria Math" charset="0"/>
                        <a:cs typeface="Cambria Math" charset="0"/>
                      </a:rPr>
                      <m:t>𝜃</m:t>
                    </m:r>
                  </m:oMath>
                </a14:m>
                <a:r>
                  <a:rPr lang="zh-CN" altLang="en-US" dirty="0" smtClean="0"/>
                  <a:t>。记已知的样本集为：</a:t>
                </a:r>
                <a:endParaRPr lang="en-US" altLang="zh-CN" dirty="0" smtClean="0"/>
              </a:p>
              <a:p>
                <a14:m>
                  <m:oMath xmlns:m="http://schemas.openxmlformats.org/officeDocument/2006/math">
                    <m:r>
                      <a:rPr lang="en-US" altLang="zh-CN" b="0" i="1" smtClean="0">
                        <a:latin typeface="Cambria Math" charset="0"/>
                      </a:rPr>
                      <m:t>𝐷</m:t>
                    </m:r>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rPr>
                          <m:t>𝑥</m:t>
                        </m:r>
                      </m:e>
                      <m:sub>
                        <m:r>
                          <a:rPr lang="en-US" altLang="zh-CN" b="0" i="1" smtClean="0">
                            <a:latin typeface="Cambria Math" charset="0"/>
                          </a:rPr>
                          <m:t>1</m:t>
                        </m:r>
                      </m:sub>
                    </m:sSub>
                    <m:r>
                      <a:rPr lang="en-US" altLang="zh-CN" b="0" i="1" smtClean="0">
                        <a:latin typeface="Cambria Math" charset="0"/>
                      </a:rPr>
                      <m:t>,</m:t>
                    </m:r>
                  </m:oMath>
                </a14:m>
                <a:r>
                  <a:rPr lang="en-US" altLang="zh-CN" dirty="0"/>
                  <a:t> </a:t>
                </a:r>
                <a14:m>
                  <m:oMath xmlns:m="http://schemas.openxmlformats.org/officeDocument/2006/math">
                    <m:sSub>
                      <m:sSubPr>
                        <m:ctrlPr>
                          <a:rPr lang="en-US" altLang="zh-CN" i="1">
                            <a:latin typeface="Cambria Math" charset="0"/>
                          </a:rPr>
                        </m:ctrlPr>
                      </m:sSubPr>
                      <m:e>
                        <m:r>
                          <a:rPr lang="en-US" altLang="zh-CN" i="1">
                            <a:latin typeface="Cambria Math" charset="0"/>
                          </a:rPr>
                          <m:t>𝑥</m:t>
                        </m:r>
                      </m:e>
                      <m:sub>
                        <m:r>
                          <a:rPr lang="en-US" altLang="zh-CN" b="0" i="1" smtClean="0">
                            <a:latin typeface="Cambria Math" charset="0"/>
                          </a:rPr>
                          <m:t>2</m:t>
                        </m:r>
                      </m:sub>
                    </m:sSub>
                    <m:r>
                      <a:rPr lang="en-US" altLang="zh-CN" b="0" i="1" smtClean="0">
                        <a:latin typeface="Cambria Math" charset="0"/>
                      </a:rPr>
                      <m:t>,…,</m:t>
                    </m:r>
                    <m:sSub>
                      <m:sSubPr>
                        <m:ctrlPr>
                          <a:rPr lang="en-US" altLang="zh-CN" i="1">
                            <a:latin typeface="Cambria Math" charset="0"/>
                          </a:rPr>
                        </m:ctrlPr>
                      </m:sSubPr>
                      <m:e>
                        <m:r>
                          <a:rPr lang="en-US" altLang="zh-CN" i="1">
                            <a:latin typeface="Cambria Math" charset="0"/>
                          </a:rPr>
                          <m:t>𝑥</m:t>
                        </m:r>
                      </m:e>
                      <m:sub>
                        <m:r>
                          <a:rPr lang="en-US" altLang="zh-CN" b="0" i="1" smtClean="0">
                            <a:latin typeface="Cambria Math" charset="0"/>
                          </a:rPr>
                          <m:t>𝑁</m:t>
                        </m:r>
                      </m:sub>
                    </m:sSub>
                    <m:r>
                      <a:rPr lang="en-US" altLang="zh-CN" b="0" i="1" smtClean="0">
                        <a:latin typeface="Cambria Math" charset="0"/>
                      </a:rPr>
                      <m:t>}</m:t>
                    </m:r>
                  </m:oMath>
                </a14:m>
                <a:endParaRPr lang="en-US" altLang="zh-CN" dirty="0" smtClean="0"/>
              </a:p>
              <a:p>
                <a:pPr algn="l"/>
                <a:endParaRPr lang="en-US" altLang="zh-CN" dirty="0" smtClean="0"/>
              </a:p>
              <a:p>
                <a:pPr algn="l"/>
                <a:r>
                  <a:rPr lang="zh-CN" altLang="en-US" dirty="0" smtClean="0"/>
                  <a:t>似然函数：联合概率密度函数 </a:t>
                </a:r>
                <a14:m>
                  <m:oMath xmlns:m="http://schemas.openxmlformats.org/officeDocument/2006/math">
                    <m:r>
                      <a:rPr lang="en-US" altLang="zh-CN" b="0" i="1" smtClean="0">
                        <a:latin typeface="Cambria Math" charset="0"/>
                      </a:rPr>
                      <m:t>𝑝</m:t>
                    </m:r>
                    <m:r>
                      <a:rPr lang="en-US" altLang="zh-CN" b="0" i="1" smtClean="0">
                        <a:latin typeface="Cambria Math" charset="0"/>
                      </a:rPr>
                      <m:t>(</m:t>
                    </m:r>
                    <m:r>
                      <a:rPr lang="en-US" altLang="zh-CN" b="0" i="1" smtClean="0">
                        <a:latin typeface="Cambria Math" charset="0"/>
                      </a:rPr>
                      <m:t>𝐷</m:t>
                    </m:r>
                    <m:r>
                      <a:rPr lang="en-US" altLang="zh-CN" b="0" i="1" smtClean="0">
                        <a:latin typeface="Cambria Math" charset="0"/>
                      </a:rPr>
                      <m:t>|</m:t>
                    </m:r>
                    <m:r>
                      <a:rPr lang="en-US" altLang="zh-CN" b="0" i="1" smtClean="0">
                        <a:latin typeface="Cambria Math" charset="0"/>
                        <a:ea typeface="Cambria Math" charset="0"/>
                        <a:cs typeface="Cambria Math" charset="0"/>
                      </a:rPr>
                      <m:t>𝜃</m:t>
                    </m:r>
                    <m:r>
                      <a:rPr lang="en-US" altLang="zh-CN" b="0" i="1" smtClean="0">
                        <a:latin typeface="Cambria Math" charset="0"/>
                        <a:ea typeface="Cambria Math" charset="0"/>
                        <a:cs typeface="Cambria Math" charset="0"/>
                      </a:rPr>
                      <m:t>)</m:t>
                    </m:r>
                  </m:oMath>
                </a14:m>
                <a:r>
                  <a:rPr lang="zh-CN" altLang="en-US" dirty="0" smtClean="0"/>
                  <a:t> 称为相对于</a:t>
                </a:r>
                <a:r>
                  <a:rPr lang="en-US" altLang="zh-CN" dirty="0" smtClean="0"/>
                  <a:t> </a:t>
                </a:r>
                <a14:m>
                  <m:oMath xmlns:m="http://schemas.openxmlformats.org/officeDocument/2006/math">
                    <m:r>
                      <a:rPr lang="en-US" altLang="zh-CN" i="1">
                        <a:latin typeface="Cambria Math" charset="0"/>
                      </a:rPr>
                      <m:t>{</m:t>
                    </m:r>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1</m:t>
                        </m:r>
                      </m:sub>
                    </m:sSub>
                    <m:r>
                      <a:rPr lang="en-US" altLang="zh-CN" i="1">
                        <a:latin typeface="Cambria Math" charset="0"/>
                      </a:rPr>
                      <m:t>,</m:t>
                    </m:r>
                  </m:oMath>
                </a14:m>
                <a:r>
                  <a:rPr lang="en-US" altLang="zh-CN" dirty="0"/>
                  <a:t> </a:t>
                </a:r>
                <a14:m>
                  <m:oMath xmlns:m="http://schemas.openxmlformats.org/officeDocument/2006/math">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2</m:t>
                        </m:r>
                      </m:sub>
                    </m:sSub>
                    <m:r>
                      <a:rPr lang="en-US" altLang="zh-CN" i="1">
                        <a:latin typeface="Cambria Math" charset="0"/>
                      </a:rPr>
                      <m:t>,…,</m:t>
                    </m:r>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𝑁</m:t>
                        </m:r>
                      </m:sub>
                    </m:sSub>
                    <m:r>
                      <a:rPr lang="en-US" altLang="zh-CN" i="1">
                        <a:latin typeface="Cambria Math" charset="0"/>
                      </a:rPr>
                      <m:t>}</m:t>
                    </m:r>
                  </m:oMath>
                </a14:m>
                <a:r>
                  <a:rPr lang="en-US" altLang="zh-CN" dirty="0" smtClean="0"/>
                  <a:t> </a:t>
                </a:r>
                <a:r>
                  <a:rPr lang="zh-CN" altLang="en-US" dirty="0" smtClean="0"/>
                  <a:t>的</a:t>
                </a:r>
                <a14:m>
                  <m:oMath xmlns:m="http://schemas.openxmlformats.org/officeDocument/2006/math">
                    <m:r>
                      <a:rPr lang="zh-CN" altLang="en-US" i="1">
                        <a:latin typeface="Cambria Math" charset="0"/>
                        <a:ea typeface="Cambria Math" charset="0"/>
                        <a:cs typeface="Cambria Math" charset="0"/>
                      </a:rPr>
                      <m:t>𝜃</m:t>
                    </m:r>
                  </m:oMath>
                </a14:m>
                <a:r>
                  <a:rPr lang="zh-CN" altLang="en-US" dirty="0" smtClean="0"/>
                  <a:t> 的似然函数。</a:t>
                </a:r>
                <a:endParaRPr lang="en-US" altLang="zh-CN" dirty="0" smtClean="0"/>
              </a:p>
              <a:p>
                <a14:m>
                  <m:oMath xmlns:m="http://schemas.openxmlformats.org/officeDocument/2006/math">
                    <m:r>
                      <a:rPr lang="en-US" altLang="zh-CN" b="0" i="1" smtClean="0">
                        <a:latin typeface="Cambria Math" charset="0"/>
                      </a:rPr>
                      <m:t>𝑙</m:t>
                    </m:r>
                    <m:d>
                      <m:dPr>
                        <m:ctrlPr>
                          <a:rPr lang="en-US" altLang="zh-CN" b="0" i="1" smtClean="0">
                            <a:latin typeface="Cambria Math" charset="0"/>
                          </a:rPr>
                        </m:ctrlPr>
                      </m:dPr>
                      <m:e>
                        <m:r>
                          <a:rPr lang="zh-CN" altLang="en-US" i="1">
                            <a:latin typeface="Cambria Math" charset="0"/>
                            <a:ea typeface="Cambria Math" charset="0"/>
                            <a:cs typeface="Cambria Math" charset="0"/>
                          </a:rPr>
                          <m:t>𝜃</m:t>
                        </m:r>
                      </m:e>
                    </m:d>
                    <m:r>
                      <a:rPr lang="en-US" altLang="zh-CN" b="0" i="0" smtClean="0">
                        <a:latin typeface="Cambria Math" charset="0"/>
                        <a:ea typeface="Cambria Math" charset="0"/>
                        <a:cs typeface="Cambria Math" charset="0"/>
                      </a:rPr>
                      <m:t>=</m:t>
                    </m:r>
                  </m:oMath>
                </a14:m>
                <a:r>
                  <a:rPr lang="en-US" altLang="zh-CN" dirty="0"/>
                  <a:t> </a:t>
                </a:r>
                <a14:m>
                  <m:oMath xmlns:m="http://schemas.openxmlformats.org/officeDocument/2006/math">
                    <m:r>
                      <a:rPr lang="en-US" altLang="zh-CN" i="1">
                        <a:latin typeface="Cambria Math" charset="0"/>
                      </a:rPr>
                      <m:t>𝑝</m:t>
                    </m:r>
                    <m:d>
                      <m:dPr>
                        <m:ctrlPr>
                          <a:rPr lang="en-US" altLang="zh-CN" i="1">
                            <a:latin typeface="Cambria Math" charset="0"/>
                          </a:rPr>
                        </m:ctrlPr>
                      </m:dPr>
                      <m:e>
                        <m:r>
                          <a:rPr lang="en-US" altLang="zh-CN" i="1">
                            <a:latin typeface="Cambria Math" charset="0"/>
                          </a:rPr>
                          <m:t>𝐷</m:t>
                        </m:r>
                      </m:e>
                      <m:e>
                        <m:r>
                          <a:rPr lang="en-US" altLang="zh-CN" i="1">
                            <a:latin typeface="Cambria Math" charset="0"/>
                            <a:ea typeface="Cambria Math" charset="0"/>
                            <a:cs typeface="Cambria Math" charset="0"/>
                          </a:rPr>
                          <m:t>𝜃</m:t>
                        </m:r>
                      </m:e>
                    </m:d>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𝑝</m:t>
                    </m:r>
                    <m:r>
                      <a:rPr lang="en-US" altLang="zh-CN" b="0" i="1" smtClean="0">
                        <a:latin typeface="Cambria Math" charset="0"/>
                        <a:ea typeface="Cambria Math" charset="0"/>
                        <a:cs typeface="Cambria Math" charset="0"/>
                      </a:rPr>
                      <m:t>(</m:t>
                    </m:r>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1</m:t>
                        </m:r>
                      </m:sub>
                    </m:sSub>
                    <m:r>
                      <a:rPr lang="en-US" altLang="zh-CN" i="1">
                        <a:latin typeface="Cambria Math" charset="0"/>
                      </a:rPr>
                      <m:t>,</m:t>
                    </m:r>
                  </m:oMath>
                </a14:m>
                <a:r>
                  <a:rPr lang="en-US" altLang="zh-CN" dirty="0"/>
                  <a:t> </a:t>
                </a:r>
                <a14:m>
                  <m:oMath xmlns:m="http://schemas.openxmlformats.org/officeDocument/2006/math">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2</m:t>
                        </m:r>
                      </m:sub>
                    </m:sSub>
                    <m:r>
                      <a:rPr lang="en-US" altLang="zh-CN" i="1">
                        <a:latin typeface="Cambria Math" charset="0"/>
                      </a:rPr>
                      <m:t>,…,</m:t>
                    </m:r>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𝑁</m:t>
                        </m:r>
                      </m:sub>
                    </m:sSub>
                    <m:d>
                      <m:dPr>
                        <m:begChr m:val="|"/>
                        <m:ctrlPr>
                          <a:rPr lang="en-US" altLang="zh-CN" b="0" i="1" smtClean="0">
                            <a:latin typeface="Cambria Math" charset="0"/>
                          </a:rPr>
                        </m:ctrlPr>
                      </m:dPr>
                      <m:e>
                        <m:r>
                          <a:rPr lang="en-US" altLang="zh-CN" i="1">
                            <a:latin typeface="Cambria Math" charset="0"/>
                            <a:ea typeface="Cambria Math" charset="0"/>
                            <a:cs typeface="Cambria Math" charset="0"/>
                          </a:rPr>
                          <m:t>𝜃</m:t>
                        </m:r>
                      </m:e>
                    </m:d>
                    <m:r>
                      <a:rPr lang="en-US" altLang="zh-CN" b="0" i="1" smtClean="0">
                        <a:latin typeface="Cambria Math" charset="0"/>
                        <a:ea typeface="Cambria Math" charset="0"/>
                        <a:cs typeface="Cambria Math" charset="0"/>
                      </a:rPr>
                      <m:t>=</m:t>
                    </m:r>
                    <m:nary>
                      <m:naryPr>
                        <m:chr m:val="∏"/>
                        <m:ctrlPr>
                          <a:rPr lang="is-IS" altLang="zh-CN" b="0" i="1" smtClean="0">
                            <a:latin typeface="Cambria Math" charset="0"/>
                            <a:ea typeface="Cambria Math" charset="0"/>
                            <a:cs typeface="Cambria Math" charset="0"/>
                          </a:rPr>
                        </m:ctrlPr>
                      </m:naryPr>
                      <m:sub>
                        <m:r>
                          <m:rPr>
                            <m:brk m:alnAt="23"/>
                          </m:rPr>
                          <a:rPr lang="en-US" altLang="zh-CN" b="0" i="1" smtClean="0">
                            <a:latin typeface="Cambria Math" charset="0"/>
                            <a:ea typeface="Cambria Math" charset="0"/>
                            <a:cs typeface="Cambria Math" charset="0"/>
                          </a:rPr>
                          <m:t>𝑖</m:t>
                        </m:r>
                        <m:r>
                          <a:rPr lang="en-US" altLang="zh-CN" b="0" i="1" smtClean="0">
                            <a:latin typeface="Cambria Math" charset="0"/>
                            <a:ea typeface="Cambria Math" charset="0"/>
                            <a:cs typeface="Cambria Math" charset="0"/>
                          </a:rPr>
                          <m:t>=1</m:t>
                        </m:r>
                      </m:sub>
                      <m:sup>
                        <m:r>
                          <a:rPr lang="en-US" altLang="zh-CN" b="0" i="1" smtClean="0">
                            <a:latin typeface="Cambria Math" charset="0"/>
                            <a:ea typeface="Cambria Math" charset="0"/>
                            <a:cs typeface="Cambria Math" charset="0"/>
                          </a:rPr>
                          <m:t>𝑁</m:t>
                        </m:r>
                      </m:sup>
                      <m:e>
                        <m:r>
                          <a:rPr lang="en-US" altLang="zh-CN" b="0" i="1" smtClean="0">
                            <a:latin typeface="Cambria Math" charset="0"/>
                            <a:ea typeface="Cambria Math" charset="0"/>
                            <a:cs typeface="Cambria Math" charset="0"/>
                          </a:rPr>
                          <m:t>𝑝</m:t>
                        </m:r>
                        <m:r>
                          <a:rPr lang="en-US" altLang="zh-CN" b="0" i="1" smtClean="0">
                            <a:latin typeface="Cambria Math" charset="0"/>
                            <a:ea typeface="Cambria Math" charset="0"/>
                            <a:cs typeface="Cambria Math" charset="0"/>
                          </a:rPr>
                          <m:t>(</m:t>
                        </m:r>
                        <m:sSub>
                          <m:sSubPr>
                            <m:ctrlPr>
                              <a:rPr lang="en-US" altLang="zh-CN" b="0" i="1" smtClean="0">
                                <a:latin typeface="Cambria Math" charset="0"/>
                                <a:ea typeface="Cambria Math" charset="0"/>
                                <a:cs typeface="Cambria Math" charset="0"/>
                              </a:rPr>
                            </m:ctrlPr>
                          </m:sSubPr>
                          <m:e>
                            <m:r>
                              <a:rPr lang="en-US" altLang="zh-CN" b="0" i="1" smtClean="0">
                                <a:latin typeface="Cambria Math" charset="0"/>
                                <a:ea typeface="Cambria Math" charset="0"/>
                                <a:cs typeface="Cambria Math" charset="0"/>
                              </a:rPr>
                              <m:t>𝑥</m:t>
                            </m:r>
                          </m:e>
                          <m:sub>
                            <m:r>
                              <a:rPr lang="en-US" altLang="zh-CN" b="0" i="1" smtClean="0">
                                <a:latin typeface="Cambria Math" charset="0"/>
                                <a:ea typeface="Cambria Math" charset="0"/>
                                <a:cs typeface="Cambria Math" charset="0"/>
                              </a:rPr>
                              <m:t>𝑖</m:t>
                            </m:r>
                          </m:sub>
                        </m:sSub>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𝜃</m:t>
                        </m:r>
                        <m:r>
                          <a:rPr lang="en-US" altLang="zh-CN" b="0" i="1" smtClean="0">
                            <a:latin typeface="Cambria Math" charset="0"/>
                            <a:ea typeface="Cambria Math" charset="0"/>
                            <a:cs typeface="Cambria Math" charset="0"/>
                          </a:rPr>
                          <m:t>)</m:t>
                        </m:r>
                      </m:e>
                    </m:nary>
                  </m:oMath>
                </a14:m>
                <a:endParaRPr lang="en-US" altLang="zh-CN" dirty="0"/>
              </a:p>
              <a:p>
                <a:pPr algn="l"/>
                <a:endParaRPr lang="en-US" altLang="zh-CN" dirty="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1524000" y="1696277"/>
                <a:ext cx="9144000" cy="4625009"/>
              </a:xfrm>
              <a:blipFill rotWithShape="0">
                <a:blip r:embed="rId2"/>
                <a:stretch>
                  <a:fillRect l="-1000" t="-1713"/>
                </a:stretch>
              </a:blipFill>
            </p:spPr>
            <p:txBody>
              <a:bodyPr/>
              <a:lstStyle/>
              <a:p>
                <a:r>
                  <a:rPr lang="en-US">
                    <a:noFill/>
                  </a:rPr>
                  <a:t> </a:t>
                </a:r>
              </a:p>
            </p:txBody>
          </p:sp>
        </mc:Fallback>
      </mc:AlternateContent>
    </p:spTree>
    <p:extLst>
      <p:ext uri="{BB962C8B-B14F-4D97-AF65-F5344CB8AC3E}">
        <p14:creationId xmlns:p14="http://schemas.microsoft.com/office/powerpoint/2010/main" val="1211296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最大</a:t>
            </a:r>
            <a:r>
              <a:rPr lang="zh-CN" altLang="en-US" dirty="0"/>
              <a:t>似然估计（</a:t>
            </a:r>
            <a:r>
              <a:rPr lang="en-US" altLang="zh-CN" dirty="0"/>
              <a:t>Ml</a:t>
            </a:r>
            <a:r>
              <a:rPr lang="zh-CN" altLang="en-US" dirty="0"/>
              <a:t>估计）</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1524000" y="1696277"/>
                <a:ext cx="9144000" cy="4625009"/>
              </a:xfrm>
            </p:spPr>
            <p:txBody>
              <a:bodyPr>
                <a:noAutofit/>
              </a:bodyPr>
              <a:lstStyle/>
              <a:p>
                <a:pPr algn="l"/>
                <a:r>
                  <a:rPr lang="zh-CN" altLang="en-US" dirty="0" smtClean="0"/>
                  <a:t>如果</a:t>
                </a:r>
                <a:r>
                  <a:rPr lang="en-US" altLang="zh-CN" dirty="0" smtClean="0"/>
                  <a:t> </a:t>
                </a:r>
                <a14:m>
                  <m:oMath xmlns:m="http://schemas.openxmlformats.org/officeDocument/2006/math">
                    <m:acc>
                      <m:accPr>
                        <m:chr m:val="̂"/>
                        <m:ctrlPr>
                          <a:rPr lang="zh-CN" altLang="en-US" i="1" smtClean="0">
                            <a:latin typeface="Cambria Math" charset="0"/>
                          </a:rPr>
                        </m:ctrlPr>
                      </m:accPr>
                      <m:e>
                        <m:r>
                          <a:rPr lang="zh-CN" altLang="en-US" i="1" smtClean="0">
                            <a:latin typeface="Cambria Math" charset="0"/>
                            <a:ea typeface="Cambria Math" charset="0"/>
                            <a:cs typeface="Cambria Math" charset="0"/>
                          </a:rPr>
                          <m:t>𝜃</m:t>
                        </m:r>
                      </m:e>
                    </m:acc>
                  </m:oMath>
                </a14:m>
                <a:r>
                  <a:rPr lang="en-US" altLang="zh-CN" dirty="0" smtClean="0"/>
                  <a:t> </a:t>
                </a:r>
                <a:r>
                  <a:rPr lang="zh-CN" altLang="en-US" dirty="0" smtClean="0"/>
                  <a:t>是参数空间中能使似然函数</a:t>
                </a:r>
                <a:r>
                  <a:rPr lang="en-US" altLang="zh-CN" dirty="0" smtClean="0"/>
                  <a:t> </a:t>
                </a:r>
                <a14:m>
                  <m:oMath xmlns:m="http://schemas.openxmlformats.org/officeDocument/2006/math">
                    <m:r>
                      <a:rPr lang="en-US" altLang="zh-CN" i="1">
                        <a:latin typeface="Cambria Math" charset="0"/>
                      </a:rPr>
                      <m:t>𝑙</m:t>
                    </m:r>
                    <m:d>
                      <m:dPr>
                        <m:ctrlPr>
                          <a:rPr lang="en-US" altLang="zh-CN" i="1">
                            <a:latin typeface="Cambria Math" charset="0"/>
                          </a:rPr>
                        </m:ctrlPr>
                      </m:dPr>
                      <m:e>
                        <m:r>
                          <a:rPr lang="zh-CN" altLang="en-US" i="1">
                            <a:latin typeface="Cambria Math" charset="0"/>
                            <a:ea typeface="Cambria Math" charset="0"/>
                            <a:cs typeface="Cambria Math" charset="0"/>
                          </a:rPr>
                          <m:t>𝜃</m:t>
                        </m:r>
                      </m:e>
                    </m:d>
                  </m:oMath>
                </a14:m>
                <a:r>
                  <a:rPr lang="en-US" altLang="zh-CN" dirty="0" smtClean="0"/>
                  <a:t> </a:t>
                </a:r>
                <a:r>
                  <a:rPr lang="zh-CN" altLang="en-US" dirty="0" smtClean="0"/>
                  <a:t>最大的</a:t>
                </a:r>
                <a14:m>
                  <m:oMath xmlns:m="http://schemas.openxmlformats.org/officeDocument/2006/math">
                    <m:r>
                      <a:rPr lang="zh-CN" altLang="en-US" i="1">
                        <a:latin typeface="Cambria Math" charset="0"/>
                        <a:ea typeface="Cambria Math" charset="0"/>
                        <a:cs typeface="Cambria Math" charset="0"/>
                      </a:rPr>
                      <m:t>𝜃</m:t>
                    </m:r>
                  </m:oMath>
                </a14:m>
                <a:r>
                  <a:rPr lang="zh-CN" altLang="en-US" dirty="0" smtClean="0"/>
                  <a:t>值，则 </a:t>
                </a:r>
                <a14:m>
                  <m:oMath xmlns:m="http://schemas.openxmlformats.org/officeDocument/2006/math">
                    <m:acc>
                      <m:accPr>
                        <m:chr m:val="̂"/>
                        <m:ctrlPr>
                          <a:rPr lang="zh-CN" altLang="en-US" i="1">
                            <a:latin typeface="Cambria Math" charset="0"/>
                          </a:rPr>
                        </m:ctrlPr>
                      </m:accPr>
                      <m:e>
                        <m:r>
                          <a:rPr lang="zh-CN" altLang="en-US" i="1">
                            <a:latin typeface="Cambria Math" charset="0"/>
                            <a:ea typeface="Cambria Math" charset="0"/>
                            <a:cs typeface="Cambria Math" charset="0"/>
                          </a:rPr>
                          <m:t>𝜃</m:t>
                        </m:r>
                      </m:e>
                    </m:acc>
                  </m:oMath>
                </a14:m>
                <a:r>
                  <a:rPr lang="zh-CN" altLang="en-US" dirty="0" smtClean="0"/>
                  <a:t> 应该是最可能的参数值，那么 </a:t>
                </a:r>
                <a14:m>
                  <m:oMath xmlns:m="http://schemas.openxmlformats.org/officeDocument/2006/math">
                    <m:acc>
                      <m:accPr>
                        <m:chr m:val="̂"/>
                        <m:ctrlPr>
                          <a:rPr lang="zh-CN" altLang="en-US" i="1">
                            <a:latin typeface="Cambria Math" charset="0"/>
                          </a:rPr>
                        </m:ctrlPr>
                      </m:accPr>
                      <m:e>
                        <m:r>
                          <a:rPr lang="zh-CN" altLang="en-US" i="1">
                            <a:latin typeface="Cambria Math" charset="0"/>
                            <a:ea typeface="Cambria Math" charset="0"/>
                            <a:cs typeface="Cambria Math" charset="0"/>
                          </a:rPr>
                          <m:t>𝜃</m:t>
                        </m:r>
                      </m:e>
                    </m:acc>
                  </m:oMath>
                </a14:m>
                <a:r>
                  <a:rPr lang="zh-CN" altLang="en-US" dirty="0" smtClean="0"/>
                  <a:t> 就是</a:t>
                </a:r>
                <a14:m>
                  <m:oMath xmlns:m="http://schemas.openxmlformats.org/officeDocument/2006/math">
                    <m:r>
                      <a:rPr lang="zh-CN" altLang="en-US" i="1">
                        <a:latin typeface="Cambria Math" charset="0"/>
                        <a:ea typeface="Cambria Math" charset="0"/>
                        <a:cs typeface="Cambria Math" charset="0"/>
                      </a:rPr>
                      <m:t>𝜃</m:t>
                    </m:r>
                  </m:oMath>
                </a14:m>
                <a:r>
                  <a:rPr lang="zh-CN" altLang="en-US" dirty="0" smtClean="0"/>
                  <a:t> 的极大似然估计量。它是样本集的函数，记作：</a:t>
                </a:r>
                <a:endParaRPr lang="en-US" altLang="zh-CN" dirty="0" smtClean="0"/>
              </a:p>
              <a:p>
                <a:pPr algn="l"/>
                <a14:m>
                  <m:oMathPara xmlns:m="http://schemas.openxmlformats.org/officeDocument/2006/math">
                    <m:oMathParaPr>
                      <m:jc m:val="centerGroup"/>
                    </m:oMathParaPr>
                    <m:oMath xmlns:m="http://schemas.openxmlformats.org/officeDocument/2006/math">
                      <m:acc>
                        <m:accPr>
                          <m:chr m:val="̂"/>
                          <m:ctrlPr>
                            <a:rPr lang="zh-CN" altLang="en-US" i="1">
                              <a:latin typeface="Cambria Math" charset="0"/>
                            </a:rPr>
                          </m:ctrlPr>
                        </m:accPr>
                        <m:e>
                          <m:r>
                            <a:rPr lang="zh-CN" altLang="en-US" i="1">
                              <a:latin typeface="Cambria Math" charset="0"/>
                              <a:ea typeface="Cambria Math" charset="0"/>
                              <a:cs typeface="Cambria Math" charset="0"/>
                            </a:rPr>
                            <m:t>𝜃</m:t>
                          </m:r>
                        </m:e>
                      </m:acc>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𝑑</m:t>
                      </m:r>
                      <m:d>
                        <m:dPr>
                          <m:ctrlPr>
                            <a:rPr lang="en-US" altLang="zh-CN" b="0" i="1" smtClean="0">
                              <a:latin typeface="Cambria Math" charset="0"/>
                              <a:ea typeface="Cambria Math" charset="0"/>
                              <a:cs typeface="Cambria Math" charset="0"/>
                            </a:rPr>
                          </m:ctrlPr>
                        </m:dPr>
                        <m:e>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1</m:t>
                              </m:r>
                            </m:sub>
                          </m:sSub>
                          <m:r>
                            <a:rPr lang="en-US" altLang="zh-CN" i="1">
                              <a:latin typeface="Cambria Math" charset="0"/>
                            </a:rPr>
                            <m:t>,</m:t>
                          </m:r>
                          <m:r>
                            <m:rPr>
                              <m:nor/>
                            </m:rPr>
                            <a:rPr lang="en-US" altLang="zh-CN" dirty="0"/>
                            <m:t> </m:t>
                          </m:r>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2</m:t>
                              </m:r>
                            </m:sub>
                          </m:sSub>
                          <m:r>
                            <a:rPr lang="en-US" altLang="zh-CN" i="1">
                              <a:latin typeface="Cambria Math" charset="0"/>
                            </a:rPr>
                            <m:t>,…,</m:t>
                          </m:r>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𝑁</m:t>
                              </m:r>
                            </m:sub>
                          </m:sSub>
                        </m:e>
                      </m:d>
                      <m:r>
                        <a:rPr lang="en-US" altLang="zh-CN" b="0" i="1" smtClean="0">
                          <a:latin typeface="Cambria Math" charset="0"/>
                        </a:rPr>
                        <m:t>=</m:t>
                      </m:r>
                      <m:r>
                        <a:rPr lang="en-US" altLang="zh-CN" b="0" i="1" smtClean="0">
                          <a:latin typeface="Cambria Math" charset="0"/>
                        </a:rPr>
                        <m:t>𝑑</m:t>
                      </m:r>
                      <m:r>
                        <a:rPr lang="en-US" altLang="zh-CN" b="0" i="1" smtClean="0">
                          <a:latin typeface="Cambria Math" charset="0"/>
                        </a:rPr>
                        <m:t>(</m:t>
                      </m:r>
                      <m:r>
                        <a:rPr lang="en-US" altLang="zh-CN" b="0" i="1" smtClean="0">
                          <a:latin typeface="Cambria Math" charset="0"/>
                        </a:rPr>
                        <m:t>𝐷</m:t>
                      </m:r>
                      <m:r>
                        <a:rPr lang="en-US" altLang="zh-CN" b="0" i="1" smtClean="0">
                          <a:latin typeface="Cambria Math" charset="0"/>
                        </a:rPr>
                        <m:t>)</m:t>
                      </m:r>
                    </m:oMath>
                  </m:oMathPara>
                </a14:m>
                <a:endParaRPr lang="en-US" altLang="zh-CN" dirty="0" smtClean="0"/>
              </a:p>
              <a:p>
                <a:pPr algn="l"/>
                <a:endParaRPr lang="en-US" altLang="zh-CN" dirty="0"/>
              </a:p>
              <a:p>
                <a14:m>
                  <m:oMath xmlns:m="http://schemas.openxmlformats.org/officeDocument/2006/math">
                    <m:acc>
                      <m:accPr>
                        <m:chr m:val="̂"/>
                        <m:ctrlPr>
                          <a:rPr lang="zh-CN" altLang="en-US" i="1">
                            <a:latin typeface="Cambria Math" charset="0"/>
                          </a:rPr>
                        </m:ctrlPr>
                      </m:accPr>
                      <m:e>
                        <m:r>
                          <a:rPr lang="zh-CN" altLang="en-US" i="1">
                            <a:latin typeface="Cambria Math" charset="0"/>
                            <a:ea typeface="Cambria Math" charset="0"/>
                            <a:cs typeface="Cambria Math" charset="0"/>
                          </a:rPr>
                          <m:t>𝜃</m:t>
                        </m:r>
                      </m:e>
                    </m:acc>
                    <m:r>
                      <a:rPr lang="zh-CN" altLang="en-US" i="1">
                        <a:latin typeface="Cambria Math" charset="0"/>
                        <a:ea typeface="Cambria Math" charset="0"/>
                        <a:cs typeface="Cambria Math" charset="0"/>
                      </a:rPr>
                      <m:t> </m:t>
                    </m:r>
                    <m:r>
                      <a:rPr lang="en-US" altLang="zh-CN" b="0" i="1" smtClean="0">
                        <a:latin typeface="Cambria Math" charset="0"/>
                        <a:ea typeface="Cambria Math" charset="0"/>
                        <a:cs typeface="Cambria Math" charset="0"/>
                      </a:rPr>
                      <m:t>(</m:t>
                    </m:r>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1</m:t>
                        </m:r>
                      </m:sub>
                    </m:sSub>
                    <m:r>
                      <a:rPr lang="en-US" altLang="zh-CN" i="1">
                        <a:latin typeface="Cambria Math" charset="0"/>
                      </a:rPr>
                      <m:t>,</m:t>
                    </m:r>
                  </m:oMath>
                </a14:m>
                <a:r>
                  <a:rPr lang="en-US" altLang="zh-CN" dirty="0"/>
                  <a:t> </a:t>
                </a:r>
                <a14:m>
                  <m:oMath xmlns:m="http://schemas.openxmlformats.org/officeDocument/2006/math">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2</m:t>
                        </m:r>
                      </m:sub>
                    </m:sSub>
                    <m:r>
                      <a:rPr lang="en-US" altLang="zh-CN" i="1">
                        <a:latin typeface="Cambria Math" charset="0"/>
                      </a:rPr>
                      <m:t>,…,</m:t>
                    </m:r>
                    <m:sSub>
                      <m:sSubPr>
                        <m:ctrlPr>
                          <a:rPr lang="en-US" altLang="zh-CN" i="1">
                            <a:latin typeface="Cambria Math" charset="0"/>
                          </a:rPr>
                        </m:ctrlPr>
                      </m:sSubPr>
                      <m:e>
                        <m:r>
                          <a:rPr lang="en-US" altLang="zh-CN" i="1">
                            <a:latin typeface="Cambria Math" charset="0"/>
                          </a:rPr>
                          <m:t>𝑥</m:t>
                        </m:r>
                      </m:e>
                      <m:sub>
                        <m:r>
                          <a:rPr lang="en-US" altLang="zh-CN" i="1">
                            <a:latin typeface="Cambria Math" charset="0"/>
                          </a:rPr>
                          <m:t>𝑁</m:t>
                        </m:r>
                      </m:sub>
                    </m:sSub>
                    <m:r>
                      <a:rPr lang="en-US" altLang="zh-CN" b="0" i="1" smtClean="0">
                        <a:latin typeface="Cambria Math" charset="0"/>
                      </a:rPr>
                      <m:t>)</m:t>
                    </m:r>
                  </m:oMath>
                </a14:m>
                <a:r>
                  <a:rPr lang="zh-CN" altLang="en-US" dirty="0" smtClean="0"/>
                  <a:t>称作极大似然函数估计值</a:t>
                </a:r>
                <a:endParaRPr lang="en-US" altLang="zh-CN" dirty="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1524000" y="1696277"/>
                <a:ext cx="9144000" cy="4625009"/>
              </a:xfrm>
              <a:blipFill rotWithShape="0">
                <a:blip r:embed="rId2"/>
                <a:stretch>
                  <a:fillRect l="-1000" t="-1845"/>
                </a:stretch>
              </a:blipFill>
            </p:spPr>
            <p:txBody>
              <a:bodyPr/>
              <a:lstStyle/>
              <a:p>
                <a:r>
                  <a:rPr lang="en-US">
                    <a:noFill/>
                  </a:rPr>
                  <a:t> </a:t>
                </a:r>
              </a:p>
            </p:txBody>
          </p:sp>
        </mc:Fallback>
      </mc:AlternateContent>
    </p:spTree>
    <p:extLst>
      <p:ext uri="{BB962C8B-B14F-4D97-AF65-F5344CB8AC3E}">
        <p14:creationId xmlns:p14="http://schemas.microsoft.com/office/powerpoint/2010/main" val="122581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最大</a:t>
            </a:r>
            <a:r>
              <a:rPr lang="zh-CN" altLang="en-US" dirty="0"/>
              <a:t>似然估计（</a:t>
            </a:r>
            <a:r>
              <a:rPr lang="en-US" altLang="zh-CN" dirty="0"/>
              <a:t>Ml</a:t>
            </a:r>
            <a:r>
              <a:rPr lang="zh-CN" altLang="en-US" dirty="0"/>
              <a:t>估计）</a:t>
            </a:r>
            <a:endParaRPr lang="en-US" dirty="0"/>
          </a:p>
        </p:txBody>
      </p:sp>
      <p:sp>
        <p:nvSpPr>
          <p:cNvPr id="3" name="Subtitle 2"/>
          <p:cNvSpPr>
            <a:spLocks noGrp="1"/>
          </p:cNvSpPr>
          <p:nvPr>
            <p:ph type="subTitle" idx="1"/>
          </p:nvPr>
        </p:nvSpPr>
        <p:spPr>
          <a:xfrm>
            <a:off x="1524000" y="1696277"/>
            <a:ext cx="9144000" cy="4625009"/>
          </a:xfrm>
        </p:spPr>
        <p:txBody>
          <a:bodyPr>
            <a:noAutofit/>
          </a:bodyPr>
          <a:lstStyle/>
          <a:p>
            <a:pPr algn="l"/>
            <a:r>
              <a:rPr lang="zh-CN" altLang="en-US" dirty="0" smtClean="0"/>
              <a:t>举个例子：</a:t>
            </a:r>
            <a:endParaRPr lang="en-US" altLang="zh-CN" dirty="0" smtClean="0"/>
          </a:p>
          <a:p>
            <a:pPr algn="l"/>
            <a:r>
              <a:rPr lang="zh-CN" altLang="en-US" dirty="0" smtClean="0"/>
              <a:t>抛了</a:t>
            </a:r>
            <a:r>
              <a:rPr lang="en-US" altLang="zh-CN" dirty="0" smtClean="0"/>
              <a:t>10</a:t>
            </a:r>
            <a:r>
              <a:rPr lang="zh-CN" altLang="en-US" dirty="0" smtClean="0"/>
              <a:t>次硬币，结果为：正正反正正 正反反正正。</a:t>
            </a:r>
            <a:endParaRPr lang="en-US" altLang="zh-CN" dirty="0" smtClean="0"/>
          </a:p>
          <a:p>
            <a:pPr algn="l"/>
            <a:r>
              <a:rPr lang="zh-CN" altLang="en-US" dirty="0" smtClean="0"/>
              <a:t>假设 </a:t>
            </a:r>
            <a:r>
              <a:rPr lang="en-US" altLang="zh-CN" dirty="0" smtClean="0"/>
              <a:t>p</a:t>
            </a:r>
            <a:r>
              <a:rPr lang="zh-CN" altLang="en-US" dirty="0" smtClean="0"/>
              <a:t> 为每次抛硬币结果为正的概率，求得出以上结果的最大似然</a:t>
            </a:r>
            <a:r>
              <a:rPr lang="en-US" altLang="zh-CN" dirty="0" smtClean="0"/>
              <a:t>p</a:t>
            </a:r>
            <a:r>
              <a:rPr lang="zh-CN" altLang="en-US" dirty="0" smtClean="0"/>
              <a:t>。</a:t>
            </a:r>
            <a:endParaRPr lang="en-US" altLang="zh-CN" dirty="0" smtClean="0"/>
          </a:p>
          <a:p>
            <a:pPr algn="l"/>
            <a:endParaRPr lang="en-US" altLang="zh-CN" dirty="0"/>
          </a:p>
          <a:p>
            <a:pPr algn="l"/>
            <a:r>
              <a:rPr lang="zh-CN" altLang="en-US" dirty="0" smtClean="0"/>
              <a:t>首先可以得到此实验结果的概率为：</a:t>
            </a:r>
            <a:endParaRPr lang="en-US" altLang="zh-CN" dirty="0" smtClean="0"/>
          </a:p>
          <a:p>
            <a:r>
              <a:rPr lang="en-US" altLang="zh-CN" dirty="0" smtClean="0"/>
              <a:t>P = pp(1-p)</a:t>
            </a:r>
            <a:r>
              <a:rPr lang="en-US" altLang="zh-CN" dirty="0" err="1" smtClean="0"/>
              <a:t>ppp</a:t>
            </a:r>
            <a:r>
              <a:rPr lang="en-US" altLang="zh-CN" dirty="0" smtClean="0"/>
              <a:t>(1-p)(1-p)pp = p</a:t>
            </a:r>
            <a:r>
              <a:rPr lang="en-US" altLang="zh-CN" baseline="30000" dirty="0" smtClean="0"/>
              <a:t>7</a:t>
            </a:r>
            <a:r>
              <a:rPr lang="en-US" altLang="zh-CN" dirty="0" smtClean="0"/>
              <a:t>(1-p)</a:t>
            </a:r>
            <a:r>
              <a:rPr lang="en-US" altLang="zh-CN" baseline="30000" dirty="0" smtClean="0"/>
              <a:t>3</a:t>
            </a:r>
          </a:p>
          <a:p>
            <a:pPr algn="l"/>
            <a:r>
              <a:rPr lang="zh-CN" altLang="en-US" dirty="0" smtClean="0"/>
              <a:t>然后求</a:t>
            </a:r>
            <a:r>
              <a:rPr lang="en-US" altLang="zh-CN" dirty="0" smtClean="0"/>
              <a:t>p</a:t>
            </a:r>
            <a:r>
              <a:rPr lang="zh-CN" altLang="en-US" dirty="0" smtClean="0"/>
              <a:t>使得 </a:t>
            </a:r>
            <a:r>
              <a:rPr lang="en-US" altLang="zh-CN" dirty="0" smtClean="0"/>
              <a:t>P</a:t>
            </a:r>
            <a:r>
              <a:rPr lang="zh-CN" altLang="en-US" dirty="0" smtClean="0"/>
              <a:t>最大。</a:t>
            </a:r>
            <a:endParaRPr lang="en-US" altLang="zh-CN" dirty="0" smtClean="0"/>
          </a:p>
        </p:txBody>
      </p:sp>
    </p:spTree>
    <p:extLst>
      <p:ext uri="{BB962C8B-B14F-4D97-AF65-F5344CB8AC3E}">
        <p14:creationId xmlns:p14="http://schemas.microsoft.com/office/powerpoint/2010/main" val="129231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最大</a:t>
            </a:r>
            <a:r>
              <a:rPr lang="zh-CN" altLang="en-US" dirty="0"/>
              <a:t>似然估计（</a:t>
            </a:r>
            <a:r>
              <a:rPr lang="en-US" altLang="zh-CN" dirty="0"/>
              <a:t>Ml</a:t>
            </a:r>
            <a:r>
              <a:rPr lang="zh-CN" altLang="en-US" dirty="0"/>
              <a:t>估计）</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1524000" y="1696277"/>
                <a:ext cx="9144000" cy="4625009"/>
              </a:xfrm>
            </p:spPr>
            <p:txBody>
              <a:bodyPr>
                <a:noAutofit/>
              </a:bodyPr>
              <a:lstStyle/>
              <a:p>
                <a:pPr algn="l"/>
                <a:r>
                  <a:rPr lang="zh-CN" altLang="en-US" dirty="0" smtClean="0"/>
                  <a:t>当然，直接求导无法解出</a:t>
                </a:r>
                <a:r>
                  <a:rPr lang="en-US" altLang="zh-CN" dirty="0" smtClean="0"/>
                  <a:t>p</a:t>
                </a:r>
                <a:r>
                  <a:rPr lang="zh-CN" altLang="en-US" dirty="0" smtClean="0"/>
                  <a:t>值，为了简化运算，对此函数取对数：</a:t>
                </a:r>
                <a:endParaRPr lang="en-US" altLang="zh-CN" dirty="0" smtClean="0"/>
              </a:p>
              <a:p>
                <a:r>
                  <a:rPr lang="zh-CN" altLang="en-US" dirty="0"/>
                  <a:t> </a:t>
                </a:r>
                <a14:m>
                  <m:oMath xmlns:m="http://schemas.openxmlformats.org/officeDocument/2006/math">
                    <m:r>
                      <m:rPr>
                        <m:sty m:val="p"/>
                      </m:rPr>
                      <a:rPr lang="en-US" altLang="zh-CN" b="0" i="0" smtClean="0">
                        <a:latin typeface="Cambria Math" charset="0"/>
                      </a:rPr>
                      <m:t>max</m:t>
                    </m:r>
                    <m:r>
                      <a:rPr lang="en-US" altLang="zh-CN" b="0" i="1" smtClean="0">
                        <a:latin typeface="Cambria Math" charset="0"/>
                      </a:rPr>
                      <m:t>⁡(</m:t>
                    </m:r>
                    <m:r>
                      <a:rPr lang="en-US" altLang="zh-CN" b="0" i="1" smtClean="0">
                        <a:latin typeface="Cambria Math" charset="0"/>
                      </a:rPr>
                      <m:t>𝑃</m:t>
                    </m:r>
                    <m:r>
                      <a:rPr lang="en-US" altLang="zh-CN" b="0" i="1" smtClean="0">
                        <a:latin typeface="Cambria Math" charset="0"/>
                      </a:rPr>
                      <m:t>)=</m:t>
                    </m:r>
                    <m:r>
                      <a:rPr lang="en-US" altLang="zh-CN" b="0" i="1" smtClean="0">
                        <a:latin typeface="Cambria Math" charset="0"/>
                      </a:rPr>
                      <m:t>𝑙𝑛</m:t>
                    </m:r>
                    <m:sSup>
                      <m:sSupPr>
                        <m:ctrlPr>
                          <a:rPr lang="en-US" altLang="zh-CN" b="0" i="1" smtClean="0">
                            <a:latin typeface="Cambria Math" charset="0"/>
                          </a:rPr>
                        </m:ctrlPr>
                      </m:sSupPr>
                      <m:e>
                        <m:r>
                          <a:rPr lang="en-US" altLang="zh-CN" b="0" i="1" smtClean="0">
                            <a:latin typeface="Cambria Math" charset="0"/>
                          </a:rPr>
                          <m:t>𝑝</m:t>
                        </m:r>
                      </m:e>
                      <m:sup>
                        <m:r>
                          <a:rPr lang="en-US" altLang="zh-CN" b="0" i="1" smtClean="0">
                            <a:latin typeface="Cambria Math" charset="0"/>
                          </a:rPr>
                          <m:t>7</m:t>
                        </m:r>
                      </m:sup>
                    </m:sSup>
                    <m:r>
                      <a:rPr lang="en-US" altLang="zh-CN" b="0" i="1" smtClean="0">
                        <a:latin typeface="Cambria Math" charset="0"/>
                      </a:rPr>
                      <m:t>(1−</m:t>
                    </m:r>
                    <m:sSup>
                      <m:sSupPr>
                        <m:ctrlPr>
                          <a:rPr lang="en-US" altLang="zh-CN" b="0" i="1" smtClean="0">
                            <a:latin typeface="Cambria Math" charset="0"/>
                          </a:rPr>
                        </m:ctrlPr>
                      </m:sSupPr>
                      <m:e>
                        <m:r>
                          <a:rPr lang="en-US" altLang="zh-CN" b="0" i="1" smtClean="0">
                            <a:latin typeface="Cambria Math" charset="0"/>
                          </a:rPr>
                          <m:t>𝑝</m:t>
                        </m:r>
                        <m:r>
                          <a:rPr lang="en-US" altLang="zh-CN" b="0" i="1" smtClean="0">
                            <a:latin typeface="Cambria Math" charset="0"/>
                          </a:rPr>
                          <m:t>)</m:t>
                        </m:r>
                      </m:e>
                      <m:sup>
                        <m:r>
                          <a:rPr lang="en-US" altLang="zh-CN" b="0" i="1" smtClean="0">
                            <a:latin typeface="Cambria Math" charset="0"/>
                          </a:rPr>
                          <m:t>3</m:t>
                        </m:r>
                      </m:sup>
                    </m:sSup>
                    <m:r>
                      <a:rPr lang="en-US" altLang="zh-CN" b="0" i="1" smtClean="0">
                        <a:latin typeface="Cambria Math" charset="0"/>
                      </a:rPr>
                      <m:t>=7</m:t>
                    </m:r>
                    <m:r>
                      <a:rPr lang="en-US" altLang="zh-CN" b="0" i="1" smtClean="0">
                        <a:latin typeface="Cambria Math" charset="0"/>
                      </a:rPr>
                      <m:t>𝑙𝑛𝑝</m:t>
                    </m:r>
                    <m:r>
                      <a:rPr lang="en-US" altLang="zh-CN" b="0" i="1" smtClean="0">
                        <a:latin typeface="Cambria Math" charset="0"/>
                      </a:rPr>
                      <m:t>+3</m:t>
                    </m:r>
                    <m:r>
                      <m:rPr>
                        <m:sty m:val="p"/>
                      </m:rPr>
                      <a:rPr lang="en-US" altLang="zh-CN" b="0" i="0" smtClean="0">
                        <a:latin typeface="Cambria Math" charset="0"/>
                      </a:rPr>
                      <m:t>ln</m:t>
                    </m:r>
                    <m:r>
                      <a:rPr lang="en-US" altLang="zh-CN" b="0" i="1" smtClean="0">
                        <a:latin typeface="Cambria Math" charset="0"/>
                      </a:rPr>
                      <m:t>⁡(1−</m:t>
                    </m:r>
                    <m:r>
                      <a:rPr lang="en-US" altLang="zh-CN" b="0" i="1" smtClean="0">
                        <a:latin typeface="Cambria Math" charset="0"/>
                      </a:rPr>
                      <m:t>𝑝</m:t>
                    </m:r>
                    <m:r>
                      <a:rPr lang="en-US" altLang="zh-CN" b="0" i="1" smtClean="0">
                        <a:latin typeface="Cambria Math" charset="0"/>
                      </a:rPr>
                      <m:t>)</m:t>
                    </m:r>
                  </m:oMath>
                </a14:m>
                <a:endParaRPr lang="en-US" altLang="zh-CN" dirty="0" smtClean="0"/>
              </a:p>
              <a:p>
                <a:pPr algn="l"/>
                <a:endParaRPr lang="en-US" altLang="zh-CN" dirty="0"/>
              </a:p>
              <a:p>
                <a:pPr algn="l"/>
                <a:r>
                  <a:rPr lang="zh-CN" altLang="en-US" dirty="0" smtClean="0"/>
                  <a:t>求导结果为：</a:t>
                </a:r>
                <a:endParaRPr lang="en-US" altLang="zh-CN" dirty="0" smtClean="0"/>
              </a:p>
              <a:p>
                <a:pPr algn="l"/>
                <a14:m>
                  <m:oMathPara xmlns:m="http://schemas.openxmlformats.org/officeDocument/2006/math">
                    <m:oMathParaPr>
                      <m:jc m:val="centerGroup"/>
                    </m:oMathParaPr>
                    <m:oMath xmlns:m="http://schemas.openxmlformats.org/officeDocument/2006/math">
                      <m:sSup>
                        <m:sSupPr>
                          <m:ctrlPr>
                            <a:rPr lang="en-US" altLang="zh-CN" b="0" i="1" smtClean="0">
                              <a:latin typeface="Cambria Math" charset="0"/>
                            </a:rPr>
                          </m:ctrlPr>
                        </m:sSupPr>
                        <m:e>
                          <m:func>
                            <m:funcPr>
                              <m:ctrlPr>
                                <a:rPr lang="en-US" altLang="zh-CN" b="0" i="1" smtClean="0">
                                  <a:latin typeface="Cambria Math" charset="0"/>
                                </a:rPr>
                              </m:ctrlPr>
                            </m:funcPr>
                            <m:fName>
                              <m:r>
                                <m:rPr>
                                  <m:sty m:val="p"/>
                                </m:rPr>
                                <a:rPr lang="en-US" altLang="zh-CN" b="0" i="0" smtClean="0">
                                  <a:latin typeface="Cambria Math" charset="0"/>
                                </a:rPr>
                                <m:t>max</m:t>
                              </m:r>
                            </m:fName>
                            <m:e>
                              <m:d>
                                <m:dPr>
                                  <m:ctrlPr>
                                    <a:rPr lang="en-US" altLang="zh-CN" b="0" i="1" smtClean="0">
                                      <a:latin typeface="Cambria Math" charset="0"/>
                                    </a:rPr>
                                  </m:ctrlPr>
                                </m:dPr>
                                <m:e>
                                  <m:r>
                                    <a:rPr lang="en-US" altLang="zh-CN" b="0" i="1" smtClean="0">
                                      <a:latin typeface="Cambria Math" charset="0"/>
                                    </a:rPr>
                                    <m:t>𝑃</m:t>
                                  </m:r>
                                </m:e>
                              </m:d>
                            </m:e>
                          </m:func>
                        </m:e>
                        <m:sup>
                          <m:r>
                            <a:rPr lang="en-US" altLang="zh-CN" b="0" i="1" smtClean="0">
                              <a:latin typeface="Cambria Math" charset="0"/>
                            </a:rPr>
                            <m:t>′</m:t>
                          </m:r>
                        </m:sup>
                      </m:sSup>
                      <m:r>
                        <a:rPr lang="en-US" altLang="zh-CN" b="0" i="1" smtClean="0">
                          <a:latin typeface="Cambria Math" charset="0"/>
                        </a:rPr>
                        <m:t>=</m:t>
                      </m:r>
                      <m:f>
                        <m:fPr>
                          <m:ctrlPr>
                            <a:rPr lang="en-US" altLang="zh-CN" b="0" i="1" smtClean="0">
                              <a:latin typeface="Cambria Math" charset="0"/>
                            </a:rPr>
                          </m:ctrlPr>
                        </m:fPr>
                        <m:num>
                          <m:r>
                            <a:rPr lang="en-US" altLang="zh-CN" b="0" i="1" smtClean="0">
                              <a:latin typeface="Cambria Math" charset="0"/>
                            </a:rPr>
                            <m:t>7</m:t>
                          </m:r>
                        </m:num>
                        <m:den>
                          <m:r>
                            <a:rPr lang="en-US" altLang="zh-CN" b="0" i="1" smtClean="0">
                              <a:latin typeface="Cambria Math" charset="0"/>
                            </a:rPr>
                            <m:t>𝑝</m:t>
                          </m:r>
                        </m:den>
                      </m:f>
                      <m:r>
                        <a:rPr lang="en-US" altLang="zh-CN" b="0" i="1" smtClean="0">
                          <a:latin typeface="Cambria Math" charset="0"/>
                        </a:rPr>
                        <m:t>+</m:t>
                      </m:r>
                      <m:d>
                        <m:dPr>
                          <m:begChr m:val="["/>
                          <m:endChr m:val="]"/>
                          <m:ctrlPr>
                            <a:rPr lang="en-US" altLang="zh-CN" b="0" i="1" smtClean="0">
                              <a:latin typeface="Cambria Math" charset="0"/>
                            </a:rPr>
                          </m:ctrlPr>
                        </m:dPr>
                        <m:e>
                          <m:f>
                            <m:fPr>
                              <m:ctrlPr>
                                <a:rPr lang="en-US" altLang="zh-CN" b="0" i="1" smtClean="0">
                                  <a:latin typeface="Cambria Math" charset="0"/>
                                </a:rPr>
                              </m:ctrlPr>
                            </m:fPr>
                            <m:num>
                              <m:r>
                                <a:rPr lang="en-US" altLang="zh-CN" b="0" i="1" smtClean="0">
                                  <a:latin typeface="Cambria Math" charset="0"/>
                                </a:rPr>
                                <m:t>3</m:t>
                              </m:r>
                            </m:num>
                            <m:den>
                              <m:r>
                                <a:rPr lang="en-US" altLang="zh-CN" b="0" i="1" smtClean="0">
                                  <a:latin typeface="Cambria Math" charset="0"/>
                                </a:rPr>
                                <m:t>1−</m:t>
                              </m:r>
                              <m:r>
                                <a:rPr lang="en-US" altLang="zh-CN" b="0" i="1" smtClean="0">
                                  <a:latin typeface="Cambria Math" charset="0"/>
                                </a:rPr>
                                <m:t>𝑝</m:t>
                              </m:r>
                            </m:den>
                          </m:f>
                        </m:e>
                      </m:d>
                      <m:r>
                        <a:rPr lang="en-US" altLang="zh-CN" b="0" i="1" smtClean="0">
                          <a:latin typeface="Cambria Math" charset="0"/>
                        </a:rPr>
                        <m:t>∗(−1)</m:t>
                      </m:r>
                    </m:oMath>
                  </m:oMathPara>
                </a14:m>
                <a:endParaRPr lang="en-US" altLang="zh-CN" dirty="0" smtClean="0"/>
              </a:p>
              <a:p>
                <a:pPr algn="l"/>
                <a:endParaRPr lang="en-US" altLang="zh-CN" dirty="0" smtClean="0"/>
              </a:p>
              <a:p>
                <a:pPr algn="l"/>
                <a:r>
                  <a:rPr lang="zh-CN" altLang="en-US" dirty="0" smtClean="0"/>
                  <a:t>令其等于</a:t>
                </a:r>
                <a:r>
                  <a:rPr lang="zh-CN" altLang="en-US" dirty="0"/>
                  <a:t> </a:t>
                </a:r>
                <a:r>
                  <a:rPr lang="en-US" altLang="zh-CN" dirty="0" smtClean="0"/>
                  <a:t>0</a:t>
                </a:r>
                <a:r>
                  <a:rPr lang="zh-CN" altLang="en-US" dirty="0" smtClean="0"/>
                  <a:t> 可得：</a:t>
                </a:r>
                <a:endParaRPr lang="en-US" altLang="zh-CN" dirty="0" smtClean="0"/>
              </a:p>
              <a:p>
                <a:pPr algn="l"/>
                <a14:m>
                  <m:oMathPara xmlns:m="http://schemas.openxmlformats.org/officeDocument/2006/math">
                    <m:oMathParaPr>
                      <m:jc m:val="centerGroup"/>
                    </m:oMathParaPr>
                    <m:oMath xmlns:m="http://schemas.openxmlformats.org/officeDocument/2006/math">
                      <m:r>
                        <a:rPr lang="en-US" altLang="zh-CN" i="1">
                          <a:latin typeface="Cambria Math" charset="0"/>
                        </a:rPr>
                        <m:t>𝑝</m:t>
                      </m:r>
                      <m:r>
                        <a:rPr lang="en-US" altLang="zh-CN" b="0" i="1" smtClean="0">
                          <a:latin typeface="Cambria Math" charset="0"/>
                        </a:rPr>
                        <m:t>=0.7</m:t>
                      </m:r>
                    </m:oMath>
                  </m:oMathPara>
                </a14:m>
                <a:endParaRPr lang="en-US" altLang="zh-CN" dirty="0" smtClean="0"/>
              </a:p>
              <a:p>
                <a:endParaRPr lang="en-US" altLang="zh-CN" dirty="0" smtClean="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1524000" y="1696277"/>
                <a:ext cx="9144000" cy="4625009"/>
              </a:xfrm>
              <a:blipFill rotWithShape="0">
                <a:blip r:embed="rId2"/>
                <a:stretch>
                  <a:fillRect l="-1000" t="-1845"/>
                </a:stretch>
              </a:blipFill>
            </p:spPr>
            <p:txBody>
              <a:bodyPr/>
              <a:lstStyle/>
              <a:p>
                <a:r>
                  <a:rPr lang="en-US">
                    <a:noFill/>
                  </a:rPr>
                  <a:t> </a:t>
                </a:r>
              </a:p>
            </p:txBody>
          </p:sp>
        </mc:Fallback>
      </mc:AlternateContent>
    </p:spTree>
    <p:extLst>
      <p:ext uri="{BB962C8B-B14F-4D97-AF65-F5344CB8AC3E}">
        <p14:creationId xmlns:p14="http://schemas.microsoft.com/office/powerpoint/2010/main" val="1756298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normAutofit fontScale="90000"/>
          </a:bodyPr>
          <a:lstStyle/>
          <a:p>
            <a:r>
              <a:rPr lang="zh-CN" altLang="en-US" dirty="0" smtClean="0"/>
              <a:t>最大</a:t>
            </a:r>
            <a:r>
              <a:rPr lang="zh-CN" altLang="en-US" dirty="0" smtClean="0"/>
              <a:t>后验概率估计（</a:t>
            </a:r>
            <a:r>
              <a:rPr lang="en-US" altLang="zh-CN" dirty="0" smtClean="0"/>
              <a:t>MAP</a:t>
            </a:r>
            <a:r>
              <a:rPr lang="zh-CN" altLang="en-US" dirty="0" smtClean="0"/>
              <a:t>估计）</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1524000" y="1696277"/>
                <a:ext cx="9144000" cy="4625009"/>
              </a:xfrm>
            </p:spPr>
            <p:txBody>
              <a:bodyPr>
                <a:noAutofit/>
              </a:bodyPr>
              <a:lstStyle/>
              <a:p>
                <a:pPr algn="l"/>
                <a:r>
                  <a:rPr lang="zh-CN" altLang="en-US" sz="2000" dirty="0" smtClean="0"/>
                  <a:t>我们已经了解了先验概率以及最大似然。</a:t>
                </a:r>
                <a:endParaRPr lang="en-US" altLang="zh-CN" sz="2000" dirty="0" smtClean="0"/>
              </a:p>
              <a:p>
                <a:pPr algn="l"/>
                <a:r>
                  <a:rPr lang="zh-CN" altLang="en-US" sz="2000" dirty="0" smtClean="0"/>
                  <a:t>最大后验概率与最大似然估计类似，但是不同的是：最大后验估计考虑了参数</a:t>
                </a:r>
                <a:r>
                  <a:rPr lang="en-US" altLang="zh-CN" sz="2000" dirty="0" smtClean="0"/>
                  <a:t> </a:t>
                </a:r>
                <a14:m>
                  <m:oMath xmlns:m="http://schemas.openxmlformats.org/officeDocument/2006/math">
                    <m:r>
                      <a:rPr lang="en-US" altLang="zh-CN" sz="2000" i="1">
                        <a:latin typeface="Cambria Math" charset="0"/>
                        <a:ea typeface="Cambria Math" charset="0"/>
                        <a:cs typeface="Cambria Math" charset="0"/>
                      </a:rPr>
                      <m:t>𝜃</m:t>
                    </m:r>
                  </m:oMath>
                </a14:m>
                <a:r>
                  <a:rPr lang="en-US" altLang="zh-CN" sz="2000" dirty="0" smtClean="0"/>
                  <a:t> </a:t>
                </a:r>
                <a:r>
                  <a:rPr lang="zh-CN" altLang="en-US" sz="2000" dirty="0" smtClean="0"/>
                  <a:t>的先验分布，换句话说，选择 </a:t>
                </a:r>
                <a14:m>
                  <m:oMath xmlns:m="http://schemas.openxmlformats.org/officeDocument/2006/math">
                    <m:r>
                      <a:rPr lang="en-US" altLang="zh-CN" sz="2000" i="1">
                        <a:latin typeface="Cambria Math" charset="0"/>
                        <a:ea typeface="Cambria Math" charset="0"/>
                        <a:cs typeface="Cambria Math" charset="0"/>
                      </a:rPr>
                      <m:t>𝜃</m:t>
                    </m:r>
                  </m:oMath>
                </a14:m>
                <a:r>
                  <a:rPr lang="zh-CN" altLang="en-US" sz="2000" dirty="0" smtClean="0"/>
                  <a:t> 的概率是不同的，那么得到的结果也是不同的。</a:t>
                </a:r>
                <a:endParaRPr lang="en-US" altLang="zh-CN" sz="2000" dirty="0" smtClean="0"/>
              </a:p>
              <a:p>
                <a:pPr algn="l"/>
                <a:endParaRPr lang="en-US" altLang="zh-CN" sz="2000" dirty="0"/>
              </a:p>
              <a:p>
                <a:pPr algn="l"/>
                <a:r>
                  <a:rPr lang="zh-CN" altLang="en-US" sz="2000" dirty="0" smtClean="0"/>
                  <a:t>举个例子：</a:t>
                </a:r>
                <a:endParaRPr lang="en-US" altLang="zh-CN" sz="2000" dirty="0" smtClean="0"/>
              </a:p>
              <a:p>
                <a:pPr algn="l"/>
                <a:r>
                  <a:rPr lang="zh-CN" altLang="en-US" sz="2000" dirty="0" smtClean="0"/>
                  <a:t>假设有五个袋子，各个袋子中都有未知个球，已知五个袋子中球的比例为：</a:t>
                </a:r>
                <a:endParaRPr lang="en-US" altLang="zh-CN" sz="2000" dirty="0" smtClean="0"/>
              </a:p>
              <a:p>
                <a:pPr algn="l"/>
                <a:r>
                  <a:rPr lang="en-US" altLang="zh-CN" sz="2000" dirty="0" smtClean="0"/>
                  <a:t>1</a:t>
                </a:r>
                <a:r>
                  <a:rPr lang="zh-CN" altLang="en-US" sz="2000" dirty="0" smtClean="0"/>
                  <a:t>号袋：黑球 </a:t>
                </a:r>
                <a:r>
                  <a:rPr lang="en-US" altLang="zh-CN" sz="2000" dirty="0" smtClean="0"/>
                  <a:t>100%</a:t>
                </a:r>
              </a:p>
              <a:p>
                <a:pPr algn="l"/>
                <a:r>
                  <a:rPr lang="en-US" altLang="zh-CN" sz="2000" dirty="0" smtClean="0"/>
                  <a:t>2</a:t>
                </a:r>
                <a:r>
                  <a:rPr lang="zh-CN" altLang="en-US" sz="2000" dirty="0" smtClean="0"/>
                  <a:t>号袋：黑球 </a:t>
                </a:r>
                <a:r>
                  <a:rPr lang="en-US" altLang="zh-CN" sz="2000" dirty="0" smtClean="0"/>
                  <a:t>75%</a:t>
                </a:r>
                <a:r>
                  <a:rPr lang="zh-CN" altLang="en-US" sz="2000" dirty="0" smtClean="0"/>
                  <a:t> </a:t>
                </a:r>
                <a:r>
                  <a:rPr lang="en-US" altLang="zh-CN" sz="2000" dirty="0" smtClean="0"/>
                  <a:t>+</a:t>
                </a:r>
                <a:r>
                  <a:rPr lang="zh-CN" altLang="en-US" sz="2000" dirty="0" smtClean="0"/>
                  <a:t> 红球</a:t>
                </a:r>
                <a:r>
                  <a:rPr lang="en-US" altLang="zh-CN" sz="2000" dirty="0" smtClean="0"/>
                  <a:t>25%</a:t>
                </a:r>
                <a:endParaRPr lang="en-US" altLang="zh-CN" sz="2000" dirty="0"/>
              </a:p>
              <a:p>
                <a:pPr algn="l"/>
                <a:r>
                  <a:rPr lang="en-US" altLang="zh-CN" sz="2000" dirty="0" smtClean="0"/>
                  <a:t>3</a:t>
                </a:r>
                <a:r>
                  <a:rPr lang="zh-CN" altLang="en-US" sz="2000" dirty="0" smtClean="0"/>
                  <a:t>号袋：黑球 </a:t>
                </a:r>
                <a:r>
                  <a:rPr lang="en-US" altLang="zh-CN" sz="2000" dirty="0" smtClean="0"/>
                  <a:t>50%</a:t>
                </a:r>
                <a:r>
                  <a:rPr lang="zh-CN" altLang="en-US" sz="2000" dirty="0" smtClean="0"/>
                  <a:t> </a:t>
                </a:r>
                <a:r>
                  <a:rPr lang="en-US" altLang="zh-CN" sz="2000" dirty="0" smtClean="0"/>
                  <a:t>+</a:t>
                </a:r>
                <a:r>
                  <a:rPr lang="zh-CN" altLang="en-US" sz="2000" dirty="0" smtClean="0"/>
                  <a:t> 红球 </a:t>
                </a:r>
                <a:r>
                  <a:rPr lang="en-US" altLang="zh-CN" sz="2000" dirty="0" smtClean="0"/>
                  <a:t>50%</a:t>
                </a:r>
              </a:p>
              <a:p>
                <a:pPr algn="l"/>
                <a:r>
                  <a:rPr lang="en-US" altLang="zh-CN" sz="2000" dirty="0" smtClean="0"/>
                  <a:t>4</a:t>
                </a:r>
                <a:r>
                  <a:rPr lang="zh-CN" altLang="en-US" sz="2000" dirty="0" smtClean="0"/>
                  <a:t>号袋：黑球</a:t>
                </a:r>
                <a:r>
                  <a:rPr lang="en-US" altLang="zh-CN" sz="2000" dirty="0" smtClean="0"/>
                  <a:t> 25% + </a:t>
                </a:r>
                <a:r>
                  <a:rPr lang="zh-CN" altLang="en-US" sz="2000" dirty="0" smtClean="0"/>
                  <a:t>红球 </a:t>
                </a:r>
                <a:r>
                  <a:rPr lang="en-US" altLang="zh-CN" sz="2000" dirty="0" smtClean="0"/>
                  <a:t>75%</a:t>
                </a:r>
              </a:p>
              <a:p>
                <a:pPr algn="l"/>
                <a:r>
                  <a:rPr lang="en-US" altLang="zh-CN" sz="2000" dirty="0" smtClean="0"/>
                  <a:t>5</a:t>
                </a:r>
                <a:r>
                  <a:rPr lang="zh-CN" altLang="en-US" sz="2000" dirty="0" smtClean="0"/>
                  <a:t>号袋：红球</a:t>
                </a:r>
                <a:r>
                  <a:rPr lang="en-US" altLang="zh-CN" sz="2000" dirty="0" smtClean="0"/>
                  <a:t>100%</a:t>
                </a:r>
              </a:p>
              <a:p>
                <a:pPr algn="l"/>
                <a:r>
                  <a:rPr lang="zh-CN" altLang="en-US" sz="2000" dirty="0" smtClean="0"/>
                  <a:t>现在连续从一个袋子里连续拿了两次红球，那么这个袋子最有可能是以上哪个？</a:t>
                </a:r>
                <a:endParaRPr lang="en-US" altLang="zh-CN" sz="2000" dirty="0" smtClean="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1524000" y="1696277"/>
                <a:ext cx="9144000" cy="4625009"/>
              </a:xfrm>
              <a:blipFill rotWithShape="0">
                <a:blip r:embed="rId2"/>
                <a:stretch>
                  <a:fillRect l="-667" t="-1318" r="-200" b="-2899"/>
                </a:stretch>
              </a:blipFill>
            </p:spPr>
            <p:txBody>
              <a:bodyPr/>
              <a:lstStyle/>
              <a:p>
                <a:r>
                  <a:rPr lang="en-US">
                    <a:noFill/>
                  </a:rPr>
                  <a:t> </a:t>
                </a:r>
              </a:p>
            </p:txBody>
          </p:sp>
        </mc:Fallback>
      </mc:AlternateContent>
    </p:spTree>
    <p:extLst>
      <p:ext uri="{BB962C8B-B14F-4D97-AF65-F5344CB8AC3E}">
        <p14:creationId xmlns:p14="http://schemas.microsoft.com/office/powerpoint/2010/main" val="2042282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normAutofit fontScale="90000"/>
          </a:bodyPr>
          <a:lstStyle/>
          <a:p>
            <a:r>
              <a:rPr lang="zh-CN" altLang="en-US" dirty="0" smtClean="0"/>
              <a:t>最大</a:t>
            </a:r>
            <a:r>
              <a:rPr lang="zh-CN" altLang="en-US" dirty="0" smtClean="0"/>
              <a:t>后验概率估计（</a:t>
            </a:r>
            <a:r>
              <a:rPr lang="en-US" altLang="zh-CN" dirty="0" smtClean="0"/>
              <a:t>MAP</a:t>
            </a:r>
            <a:r>
              <a:rPr lang="zh-CN" altLang="en-US" dirty="0" smtClean="0"/>
              <a:t>估计）</a:t>
            </a:r>
            <a:endParaRPr lang="en-US" dirty="0"/>
          </a:p>
        </p:txBody>
      </p:sp>
      <p:sp>
        <p:nvSpPr>
          <p:cNvPr id="3" name="Subtitle 2"/>
          <p:cNvSpPr>
            <a:spLocks noGrp="1"/>
          </p:cNvSpPr>
          <p:nvPr>
            <p:ph type="subTitle" idx="1"/>
          </p:nvPr>
        </p:nvSpPr>
        <p:spPr>
          <a:xfrm>
            <a:off x="1524000" y="1696277"/>
            <a:ext cx="9144000" cy="4625009"/>
          </a:xfrm>
        </p:spPr>
        <p:txBody>
          <a:bodyPr>
            <a:noAutofit/>
          </a:bodyPr>
          <a:lstStyle/>
          <a:p>
            <a:pPr algn="l"/>
            <a:r>
              <a:rPr lang="zh-CN" altLang="en-US" dirty="0" smtClean="0"/>
              <a:t>根据我们之前的知识，假设从袋子中拿出红球的概率为</a:t>
            </a:r>
            <a:r>
              <a:rPr lang="en-US" altLang="zh-CN" dirty="0" smtClean="0"/>
              <a:t>p</a:t>
            </a:r>
            <a:r>
              <a:rPr lang="zh-CN" altLang="en-US" dirty="0" smtClean="0"/>
              <a:t>，通过最大似然可以得出：</a:t>
            </a:r>
            <a:endParaRPr lang="en-US" altLang="zh-CN" dirty="0" smtClean="0"/>
          </a:p>
          <a:p>
            <a:r>
              <a:rPr lang="en-US" altLang="zh-CN" dirty="0" smtClean="0"/>
              <a:t>P(</a:t>
            </a:r>
            <a:r>
              <a:rPr lang="zh-CN" altLang="en-US" dirty="0" smtClean="0"/>
              <a:t>两个红球</a:t>
            </a:r>
            <a:r>
              <a:rPr lang="en-US" altLang="zh-CN" dirty="0" smtClean="0"/>
              <a:t>|</a:t>
            </a:r>
            <a:r>
              <a:rPr lang="zh-CN" altLang="en-US" dirty="0" smtClean="0"/>
              <a:t>袋子</a:t>
            </a:r>
            <a:r>
              <a:rPr lang="en-US" altLang="zh-CN" dirty="0" smtClean="0"/>
              <a:t>) = p</a:t>
            </a:r>
            <a:r>
              <a:rPr lang="en-US" altLang="zh-CN" baseline="30000" dirty="0" smtClean="0"/>
              <a:t>2</a:t>
            </a:r>
          </a:p>
          <a:p>
            <a:pPr algn="l"/>
            <a:endParaRPr lang="en-US" altLang="zh-CN" dirty="0" smtClean="0"/>
          </a:p>
          <a:p>
            <a:pPr algn="l"/>
            <a:r>
              <a:rPr lang="zh-CN" altLang="en-US" dirty="0" smtClean="0"/>
              <a:t>此时 </a:t>
            </a:r>
            <a:r>
              <a:rPr lang="en-US" altLang="zh-CN" dirty="0" smtClean="0"/>
              <a:t>p</a:t>
            </a:r>
            <a:r>
              <a:rPr lang="zh-CN" altLang="en-US" dirty="0" smtClean="0"/>
              <a:t> 的取值范围为</a:t>
            </a:r>
            <a:r>
              <a:rPr lang="en-US" altLang="zh-CN" dirty="0" smtClean="0"/>
              <a:t>(0, 25%, 50%, 75%, 1)</a:t>
            </a:r>
            <a:r>
              <a:rPr lang="zh-CN" altLang="en-US" dirty="0" smtClean="0"/>
              <a:t>，从结果来看，</a:t>
            </a:r>
            <a:r>
              <a:rPr lang="en-US" altLang="zh-CN" dirty="0" smtClean="0"/>
              <a:t>p=1</a:t>
            </a:r>
            <a:r>
              <a:rPr lang="zh-CN" altLang="en-US" dirty="0" smtClean="0"/>
              <a:t>最接近结果。所以此时袋子最有可能为第</a:t>
            </a:r>
            <a:r>
              <a:rPr lang="en-US" altLang="zh-CN" dirty="0" smtClean="0"/>
              <a:t>5</a:t>
            </a:r>
            <a:r>
              <a:rPr lang="zh-CN" altLang="en-US" dirty="0"/>
              <a:t> </a:t>
            </a:r>
            <a:r>
              <a:rPr lang="zh-CN" altLang="en-US" dirty="0" smtClean="0"/>
              <a:t>个袋子。</a:t>
            </a:r>
            <a:endParaRPr lang="en-US" altLang="zh-CN" dirty="0" smtClean="0"/>
          </a:p>
          <a:p>
            <a:pPr algn="l"/>
            <a:endParaRPr lang="en-US" altLang="zh-CN" dirty="0"/>
          </a:p>
          <a:p>
            <a:pPr algn="l"/>
            <a:r>
              <a:rPr lang="zh-CN" altLang="en-US" dirty="0" smtClean="0"/>
              <a:t>但是此时有个问题，就是模型只考虑了各个袋子里球的分布，并未考虑袋子的分布。</a:t>
            </a:r>
            <a:endParaRPr lang="en-US" altLang="zh-CN" dirty="0"/>
          </a:p>
          <a:p>
            <a:pPr algn="l"/>
            <a:r>
              <a:rPr lang="zh-CN" altLang="en-US" dirty="0" smtClean="0"/>
              <a:t>如果此时假设拿到各个袋子的概率分别为：</a:t>
            </a:r>
            <a:r>
              <a:rPr lang="en-US" altLang="zh-CN" dirty="0" smtClean="0"/>
              <a:t>0.1, 0.2, 0.2, 0.4, 0.1, </a:t>
            </a:r>
            <a:r>
              <a:rPr lang="zh-CN" altLang="en-US" dirty="0" smtClean="0"/>
              <a:t>那么问题的结果是？</a:t>
            </a:r>
            <a:endParaRPr lang="en-US" altLang="zh-CN" dirty="0" smtClean="0"/>
          </a:p>
        </p:txBody>
      </p:sp>
    </p:spTree>
    <p:extLst>
      <p:ext uri="{BB962C8B-B14F-4D97-AF65-F5344CB8AC3E}">
        <p14:creationId xmlns:p14="http://schemas.microsoft.com/office/powerpoint/2010/main" val="1149497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normAutofit fontScale="90000"/>
          </a:bodyPr>
          <a:lstStyle/>
          <a:p>
            <a:r>
              <a:rPr lang="zh-CN" altLang="en-US" dirty="0" smtClean="0"/>
              <a:t>最大</a:t>
            </a:r>
            <a:r>
              <a:rPr lang="zh-CN" altLang="en-US" dirty="0" smtClean="0"/>
              <a:t>后验概率估计（</a:t>
            </a:r>
            <a:r>
              <a:rPr lang="en-US" altLang="zh-CN" dirty="0" smtClean="0"/>
              <a:t>MAP</a:t>
            </a:r>
            <a:r>
              <a:rPr lang="zh-CN" altLang="en-US" dirty="0" smtClean="0"/>
              <a:t>估计）</a:t>
            </a:r>
            <a:endParaRPr lang="en-US" dirty="0"/>
          </a:p>
        </p:txBody>
      </p:sp>
      <p:sp>
        <p:nvSpPr>
          <p:cNvPr id="3" name="Subtitle 2"/>
          <p:cNvSpPr>
            <a:spLocks noGrp="1"/>
          </p:cNvSpPr>
          <p:nvPr>
            <p:ph type="subTitle" idx="1"/>
          </p:nvPr>
        </p:nvSpPr>
        <p:spPr>
          <a:xfrm>
            <a:off x="1524000" y="1696277"/>
            <a:ext cx="9144000" cy="4625009"/>
          </a:xfrm>
        </p:spPr>
        <p:txBody>
          <a:bodyPr>
            <a:noAutofit/>
          </a:bodyPr>
          <a:lstStyle/>
          <a:p>
            <a:pPr algn="l"/>
            <a:r>
              <a:rPr lang="zh-CN" altLang="en-US" dirty="0" smtClean="0"/>
              <a:t>此时我们便可使用后验概率估计，即：</a:t>
            </a:r>
            <a:endParaRPr lang="en-US" altLang="zh-CN" dirty="0" smtClean="0"/>
          </a:p>
          <a:p>
            <a:pPr algn="l"/>
            <a:r>
              <a:rPr lang="en-US" altLang="zh-CN" dirty="0" smtClean="0"/>
              <a:t>P(</a:t>
            </a:r>
            <a:r>
              <a:rPr lang="zh-CN" altLang="en-US" dirty="0" smtClean="0"/>
              <a:t>袋子</a:t>
            </a:r>
            <a:r>
              <a:rPr lang="en-US" altLang="zh-CN" dirty="0" smtClean="0"/>
              <a:t>| </a:t>
            </a:r>
            <a:r>
              <a:rPr lang="zh-CN" altLang="en-US" dirty="0" smtClean="0"/>
              <a:t>连续两次取红球</a:t>
            </a:r>
            <a:r>
              <a:rPr lang="en-US" altLang="zh-CN" dirty="0" smtClean="0"/>
              <a:t>) = </a:t>
            </a:r>
          </a:p>
          <a:p>
            <a:pPr algn="l"/>
            <a:r>
              <a:rPr lang="en-US" altLang="zh-CN" dirty="0"/>
              <a:t>	</a:t>
            </a:r>
            <a:r>
              <a:rPr lang="en-US" altLang="zh-CN" dirty="0" smtClean="0"/>
              <a:t>P(</a:t>
            </a:r>
            <a:r>
              <a:rPr lang="zh-CN" altLang="en-US" dirty="0" smtClean="0"/>
              <a:t>连续两次取红球</a:t>
            </a:r>
            <a:r>
              <a:rPr lang="en-US" altLang="zh-CN" dirty="0" smtClean="0"/>
              <a:t>| </a:t>
            </a:r>
            <a:r>
              <a:rPr lang="zh-CN" altLang="en-US" dirty="0" smtClean="0"/>
              <a:t>袋子</a:t>
            </a:r>
            <a:r>
              <a:rPr lang="en-US" altLang="zh-CN" dirty="0" smtClean="0"/>
              <a:t>) P(</a:t>
            </a:r>
            <a:r>
              <a:rPr lang="zh-CN" altLang="en-US" dirty="0" smtClean="0"/>
              <a:t>袋子</a:t>
            </a:r>
            <a:r>
              <a:rPr lang="en-US" altLang="zh-CN" dirty="0" smtClean="0"/>
              <a:t>) / P(</a:t>
            </a:r>
            <a:r>
              <a:rPr lang="zh-CN" altLang="en-US" dirty="0" smtClean="0"/>
              <a:t>连续两次取红球</a:t>
            </a:r>
            <a:r>
              <a:rPr lang="en-US" altLang="zh-CN" dirty="0" smtClean="0"/>
              <a:t>)</a:t>
            </a:r>
          </a:p>
          <a:p>
            <a:pPr algn="l"/>
            <a:endParaRPr lang="en-US" altLang="zh-CN" dirty="0" smtClean="0"/>
          </a:p>
          <a:p>
            <a:pPr algn="l"/>
            <a:r>
              <a:rPr lang="zh-CN" altLang="en-US" dirty="0" smtClean="0"/>
              <a:t>每个袋子</a:t>
            </a:r>
            <a:r>
              <a:rPr lang="en-US" altLang="zh-CN" dirty="0"/>
              <a:t>P(</a:t>
            </a:r>
            <a:r>
              <a:rPr lang="zh-CN" altLang="en-US" dirty="0"/>
              <a:t>连续两次取红球</a:t>
            </a:r>
            <a:r>
              <a:rPr lang="en-US" altLang="zh-CN" dirty="0"/>
              <a:t>| </a:t>
            </a:r>
            <a:r>
              <a:rPr lang="zh-CN" altLang="en-US" dirty="0"/>
              <a:t>袋子</a:t>
            </a:r>
            <a:r>
              <a:rPr lang="en-US" altLang="zh-CN" dirty="0" smtClean="0"/>
              <a:t>)</a:t>
            </a:r>
            <a:r>
              <a:rPr lang="zh-CN" altLang="en-US" dirty="0" smtClean="0"/>
              <a:t> 为：</a:t>
            </a:r>
            <a:r>
              <a:rPr lang="en-US" altLang="zh-CN" dirty="0" smtClean="0"/>
              <a:t>0, 0.0625, 0.25, 0.5625, 1</a:t>
            </a:r>
            <a:endParaRPr lang="en-US" altLang="zh-CN" dirty="0"/>
          </a:p>
          <a:p>
            <a:pPr algn="l"/>
            <a:r>
              <a:rPr lang="zh-CN" altLang="en-US" dirty="0" smtClean="0"/>
              <a:t>每个袋子的</a:t>
            </a:r>
            <a:r>
              <a:rPr lang="en-US" altLang="zh-CN" dirty="0" smtClean="0"/>
              <a:t>P(</a:t>
            </a:r>
            <a:r>
              <a:rPr lang="zh-CN" altLang="en-US" dirty="0" smtClean="0"/>
              <a:t>袋子</a:t>
            </a:r>
            <a:r>
              <a:rPr lang="en-US" altLang="zh-CN" dirty="0" smtClean="0"/>
              <a:t>) </a:t>
            </a:r>
            <a:r>
              <a:rPr lang="zh-CN" altLang="en-US" dirty="0" smtClean="0"/>
              <a:t>为：</a:t>
            </a:r>
            <a:r>
              <a:rPr lang="en-US" altLang="zh-CN" dirty="0" smtClean="0"/>
              <a:t>0.1, 0.2, 0.2, 0.4, 0.1</a:t>
            </a:r>
          </a:p>
          <a:p>
            <a:pPr algn="l"/>
            <a:r>
              <a:rPr lang="zh-CN" altLang="en-US" dirty="0" smtClean="0"/>
              <a:t>每个袋子的</a:t>
            </a:r>
            <a:r>
              <a:rPr lang="en-US" altLang="zh-CN" dirty="0" smtClean="0"/>
              <a:t>P</a:t>
            </a:r>
            <a:r>
              <a:rPr lang="en-US" altLang="zh-CN" dirty="0"/>
              <a:t>(</a:t>
            </a:r>
            <a:r>
              <a:rPr lang="zh-CN" altLang="en-US" dirty="0"/>
              <a:t>连续两次取红球</a:t>
            </a:r>
            <a:r>
              <a:rPr lang="en-US" altLang="zh-CN" dirty="0" smtClean="0"/>
              <a:t>)</a:t>
            </a:r>
            <a:r>
              <a:rPr lang="zh-CN" altLang="en-US" dirty="0" smtClean="0"/>
              <a:t>为：</a:t>
            </a:r>
            <a:r>
              <a:rPr lang="en-US" altLang="zh-CN" dirty="0"/>
              <a:t> P(</a:t>
            </a:r>
            <a:r>
              <a:rPr lang="zh-CN" altLang="en-US" dirty="0"/>
              <a:t>连续两次取红球</a:t>
            </a:r>
            <a:r>
              <a:rPr lang="en-US" altLang="zh-CN" dirty="0"/>
              <a:t>| </a:t>
            </a:r>
            <a:r>
              <a:rPr lang="zh-CN" altLang="en-US" dirty="0"/>
              <a:t>袋子</a:t>
            </a:r>
            <a:r>
              <a:rPr lang="en-US" altLang="zh-CN" dirty="0"/>
              <a:t>) P(</a:t>
            </a:r>
            <a:r>
              <a:rPr lang="zh-CN" altLang="en-US" dirty="0" smtClean="0"/>
              <a:t>袋子</a:t>
            </a:r>
            <a:r>
              <a:rPr lang="en-US" altLang="zh-CN" dirty="0" smtClean="0"/>
              <a:t>1) +</a:t>
            </a:r>
            <a:r>
              <a:rPr lang="mr-IN" altLang="zh-CN" dirty="0" smtClean="0"/>
              <a:t>…</a:t>
            </a:r>
            <a:r>
              <a:rPr lang="en-US" altLang="zh-CN" dirty="0" smtClean="0"/>
              <a:t>+ </a:t>
            </a:r>
            <a:r>
              <a:rPr lang="en-US" altLang="zh-CN" dirty="0"/>
              <a:t>P(</a:t>
            </a:r>
            <a:r>
              <a:rPr lang="zh-CN" altLang="en-US" dirty="0"/>
              <a:t>连续两次取红球</a:t>
            </a:r>
            <a:r>
              <a:rPr lang="en-US" altLang="zh-CN" dirty="0"/>
              <a:t>| </a:t>
            </a:r>
            <a:r>
              <a:rPr lang="zh-CN" altLang="en-US" dirty="0"/>
              <a:t>袋子</a:t>
            </a:r>
            <a:r>
              <a:rPr lang="en-US" altLang="zh-CN" dirty="0"/>
              <a:t>) P(</a:t>
            </a:r>
            <a:r>
              <a:rPr lang="zh-CN" altLang="en-US" dirty="0" smtClean="0"/>
              <a:t>袋子</a:t>
            </a:r>
            <a:r>
              <a:rPr lang="en-US" altLang="zh-CN" dirty="0" smtClean="0"/>
              <a:t>5) = 0.3875</a:t>
            </a:r>
          </a:p>
          <a:p>
            <a:pPr algn="l"/>
            <a:r>
              <a:rPr lang="zh-CN" altLang="en-US" dirty="0" smtClean="0"/>
              <a:t>最后</a:t>
            </a:r>
            <a:r>
              <a:rPr lang="en-US" altLang="zh-CN" dirty="0"/>
              <a:t>P(</a:t>
            </a:r>
            <a:r>
              <a:rPr lang="zh-CN" altLang="en-US" dirty="0"/>
              <a:t>袋子</a:t>
            </a:r>
            <a:r>
              <a:rPr lang="en-US" altLang="zh-CN" dirty="0"/>
              <a:t>| </a:t>
            </a:r>
            <a:r>
              <a:rPr lang="zh-CN" altLang="en-US" dirty="0"/>
              <a:t>连续两次取红球</a:t>
            </a:r>
            <a:r>
              <a:rPr lang="en-US" altLang="zh-CN" dirty="0"/>
              <a:t>) </a:t>
            </a:r>
            <a:r>
              <a:rPr lang="en-US" altLang="zh-CN" dirty="0" smtClean="0"/>
              <a:t> </a:t>
            </a:r>
            <a:r>
              <a:rPr lang="zh-CN" altLang="en-US" dirty="0" smtClean="0"/>
              <a:t>为：</a:t>
            </a:r>
            <a:r>
              <a:rPr lang="en-US" altLang="zh-CN" dirty="0" smtClean="0"/>
              <a:t>0, </a:t>
            </a:r>
            <a:r>
              <a:rPr lang="nb-NO" dirty="0" smtClean="0"/>
              <a:t>0.032</a:t>
            </a:r>
            <a:r>
              <a:rPr lang="en-US" dirty="0" smtClean="0"/>
              <a:t>, </a:t>
            </a:r>
            <a:r>
              <a:rPr lang="nb-NO" dirty="0" smtClean="0"/>
              <a:t>0.129, 0.58, </a:t>
            </a:r>
            <a:r>
              <a:rPr lang="nb-NO" dirty="0"/>
              <a:t>0.258</a:t>
            </a:r>
          </a:p>
          <a:p>
            <a:pPr algn="l"/>
            <a:endParaRPr lang="nb-NO" dirty="0"/>
          </a:p>
          <a:p>
            <a:pPr algn="l"/>
            <a:endParaRPr lang="nb-NO" dirty="0"/>
          </a:p>
        </p:txBody>
      </p:sp>
    </p:spTree>
    <p:extLst>
      <p:ext uri="{BB962C8B-B14F-4D97-AF65-F5344CB8AC3E}">
        <p14:creationId xmlns:p14="http://schemas.microsoft.com/office/powerpoint/2010/main" val="127653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贝叶斯学派</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贝叶斯决策论是在概率框架下进行决策的基本方法之一，更是统计模式识别的主要方法之一</a:t>
            </a:r>
            <a:endParaRPr lang="en-US" altLang="zh-CN" dirty="0" smtClean="0"/>
          </a:p>
          <a:p>
            <a:pPr algn="l"/>
            <a:endParaRPr lang="en-US" altLang="zh-CN" dirty="0"/>
          </a:p>
          <a:p>
            <a:pPr algn="l"/>
            <a:r>
              <a:rPr lang="zh-CN" altLang="en-US" dirty="0" smtClean="0"/>
              <a:t>贝叶斯决策论其实是贝叶斯统计学派进行决策的方法</a:t>
            </a:r>
            <a:endParaRPr lang="en-US" altLang="zh-CN" dirty="0" smtClean="0"/>
          </a:p>
        </p:txBody>
      </p:sp>
    </p:spTree>
    <p:extLst>
      <p:ext uri="{BB962C8B-B14F-4D97-AF65-F5344CB8AC3E}">
        <p14:creationId xmlns:p14="http://schemas.microsoft.com/office/powerpoint/2010/main" val="1574997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normAutofit fontScale="90000"/>
          </a:bodyPr>
          <a:lstStyle/>
          <a:p>
            <a:r>
              <a:rPr lang="zh-CN" altLang="en-US" dirty="0" smtClean="0"/>
              <a:t>最大</a:t>
            </a:r>
            <a:r>
              <a:rPr lang="zh-CN" altLang="en-US" dirty="0" smtClean="0"/>
              <a:t>后验概率估计（</a:t>
            </a:r>
            <a:r>
              <a:rPr lang="en-US" altLang="zh-CN" dirty="0" smtClean="0"/>
              <a:t>MAP</a:t>
            </a:r>
            <a:r>
              <a:rPr lang="zh-CN" altLang="en-US" dirty="0" smtClean="0"/>
              <a:t>估计）</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831273" y="1696278"/>
                <a:ext cx="10695709" cy="4468996"/>
              </a:xfrm>
            </p:spPr>
            <p:txBody>
              <a:bodyPr>
                <a:noAutofit/>
              </a:bodyPr>
              <a:lstStyle/>
              <a:p>
                <a:pPr algn="l"/>
                <a:r>
                  <a:rPr lang="zh-CN" altLang="en-US" dirty="0" smtClean="0"/>
                  <a:t>这种方法较为复杂，我们可以将新的条件加入之前的最大似然函数里，如：</a:t>
                </a:r>
                <a:endParaRPr lang="en-US" altLang="zh-CN" dirty="0" smtClean="0"/>
              </a:p>
              <a:p>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i="1" smtClean="0">
                                <a:latin typeface="Cambria Math" charset="0"/>
                                <a:ea typeface="Cambria Math" charset="0"/>
                                <a:cs typeface="Cambria Math" charset="0"/>
                              </a:rPr>
                              <m:t>𝜃</m:t>
                            </m:r>
                          </m:e>
                        </m:acc>
                      </m:e>
                      <m:sub>
                        <m:r>
                          <a:rPr lang="en-US" b="0" i="1" smtClean="0">
                            <a:latin typeface="Cambria Math" charset="0"/>
                          </a:rPr>
                          <m:t>𝑀𝐴𝑃</m:t>
                        </m:r>
                      </m:sub>
                    </m:sSub>
                    <m:r>
                      <a:rPr lang="en-US" b="0" i="1" smtClean="0">
                        <a:latin typeface="Cambria Math" charset="0"/>
                      </a:rPr>
                      <m:t>=</m:t>
                    </m:r>
                    <m:r>
                      <a:rPr lang="en-US" b="0" i="1" smtClean="0">
                        <a:latin typeface="Cambria Math" charset="0"/>
                      </a:rPr>
                      <m:t>𝑎𝑟𝑔</m:t>
                    </m:r>
                    <m:sSub>
                      <m:sSubPr>
                        <m:ctrlPr>
                          <a:rPr lang="en-US" b="0" i="1" smtClean="0">
                            <a:latin typeface="Cambria Math" charset="0"/>
                          </a:rPr>
                        </m:ctrlPr>
                      </m:sSubPr>
                      <m:e>
                        <m:r>
                          <a:rPr lang="en-US" b="0" i="1" smtClean="0">
                            <a:latin typeface="Cambria Math" charset="0"/>
                          </a:rPr>
                          <m:t> </m:t>
                        </m:r>
                        <m:r>
                          <a:rPr lang="en-US" b="0" i="1" smtClean="0">
                            <a:latin typeface="Cambria Math" charset="0"/>
                          </a:rPr>
                          <m:t>𝑚𝑎𝑥</m:t>
                        </m:r>
                      </m:e>
                      <m:sub>
                        <m:r>
                          <a:rPr lang="en-US" b="0" i="1" smtClean="0">
                            <a:latin typeface="Cambria Math" charset="0"/>
                            <a:ea typeface="Cambria Math" charset="0"/>
                            <a:cs typeface="Cambria Math" charset="0"/>
                          </a:rPr>
                          <m:t>𝜃</m:t>
                        </m:r>
                      </m:sub>
                    </m:sSub>
                    <m:r>
                      <a:rPr lang="en-US" b="0" i="1" smtClean="0">
                        <a:latin typeface="Cambria Math" charset="0"/>
                      </a:rPr>
                      <m:t>𝑝</m:t>
                    </m:r>
                    <m:d>
                      <m:dPr>
                        <m:ctrlPr>
                          <a:rPr lang="en-US" b="0" i="1" smtClean="0">
                            <a:latin typeface="Cambria Math" charset="0"/>
                          </a:rPr>
                        </m:ctrlPr>
                      </m:dPr>
                      <m:e>
                        <m:r>
                          <a:rPr lang="en-US" b="0" i="1" smtClean="0">
                            <a:latin typeface="Cambria Math" charset="0"/>
                            <a:ea typeface="Cambria Math" charset="0"/>
                            <a:cs typeface="Cambria Math" charset="0"/>
                          </a:rPr>
                          <m:t>𝜃</m:t>
                        </m:r>
                      </m:e>
                      <m:e>
                        <m:r>
                          <a:rPr lang="en-US" b="0" i="1" smtClean="0">
                            <a:latin typeface="Cambria Math" charset="0"/>
                            <a:ea typeface="Cambria Math" charset="0"/>
                            <a:cs typeface="Cambria Math" charset="0"/>
                          </a:rPr>
                          <m:t>𝐷</m:t>
                        </m:r>
                      </m:e>
                    </m:d>
                    <m:r>
                      <a:rPr lang="en-US" b="0" i="1" smtClean="0">
                        <a:latin typeface="Cambria Math" charset="0"/>
                        <a:ea typeface="Cambria Math" charset="0"/>
                        <a:cs typeface="Cambria Math" charset="0"/>
                      </a:rPr>
                      <m:t>=</m:t>
                    </m:r>
                    <m:func>
                      <m:funcPr>
                        <m:ctrlPr>
                          <a:rPr lang="en-US" b="0" i="1" smtClean="0">
                            <a:latin typeface="Cambria Math" charset="0"/>
                            <a:ea typeface="Cambria Math" charset="0"/>
                            <a:cs typeface="Cambria Math" charset="0"/>
                          </a:rPr>
                        </m:ctrlPr>
                      </m:funcPr>
                      <m:fName>
                        <m:r>
                          <m:rPr>
                            <m:sty m:val="p"/>
                          </m:rPr>
                          <a:rPr lang="en-US" b="0" i="0" smtClean="0">
                            <a:latin typeface="Cambria Math" charset="0"/>
                            <a:ea typeface="Cambria Math" charset="0"/>
                            <a:cs typeface="Cambria Math" charset="0"/>
                          </a:rPr>
                          <m:t>arg</m:t>
                        </m:r>
                      </m:fName>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𝑚𝑎𝑥</m:t>
                            </m:r>
                          </m:e>
                          <m:sub>
                            <m:r>
                              <a:rPr lang="en-US" b="0" i="1" smtClean="0">
                                <a:latin typeface="Cambria Math" charset="0"/>
                                <a:ea typeface="Cambria Math" charset="0"/>
                                <a:cs typeface="Cambria Math" charset="0"/>
                              </a:rPr>
                              <m:t>𝜃</m:t>
                            </m:r>
                          </m:sub>
                        </m:sSub>
                        <m:r>
                          <a:rPr lang="en-US" b="0" i="1" smtClean="0">
                            <a:latin typeface="Cambria Math" charset="0"/>
                            <a:ea typeface="Cambria Math" charset="0"/>
                            <a:cs typeface="Cambria Math" charset="0"/>
                          </a:rPr>
                          <m:t>𝑝</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𝜃</m:t>
                            </m:r>
                          </m:e>
                        </m:d>
                        <m:r>
                          <a:rPr lang="en-US" b="0" i="1" smtClean="0">
                            <a:latin typeface="Cambria Math" charset="0"/>
                            <a:ea typeface="Cambria Math" charset="0"/>
                            <a:cs typeface="Cambria Math" charset="0"/>
                          </a:rPr>
                          <m:t>𝑝</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𝜃</m:t>
                        </m:r>
                        <m:r>
                          <a:rPr lang="en-US" b="0" i="1" smtClean="0">
                            <a:latin typeface="Cambria Math" charset="0"/>
                            <a:ea typeface="Cambria Math" charset="0"/>
                            <a:cs typeface="Cambria Math" charset="0"/>
                          </a:rPr>
                          <m:t>)</m:t>
                        </m:r>
                      </m:e>
                    </m:func>
                  </m:oMath>
                </a14:m>
                <a:r>
                  <a:rPr lang="nb-NO" dirty="0" smtClean="0"/>
                  <a:t>  </a:t>
                </a:r>
              </a:p>
              <a:p>
                <a:pPr algn="l"/>
                <a:endParaRPr lang="en-US" altLang="zh-CN" dirty="0" smtClean="0"/>
              </a:p>
              <a:p>
                <a:pPr algn="l"/>
                <a:r>
                  <a:rPr lang="zh-CN" altLang="en-US" dirty="0" smtClean="0"/>
                  <a:t>此处去掉了</a:t>
                </a:r>
                <a:r>
                  <a:rPr lang="en-US" altLang="zh-CN" dirty="0" smtClean="0"/>
                  <a:t>p(D) </a:t>
                </a:r>
                <a:r>
                  <a:rPr lang="zh-CN" altLang="en-US" dirty="0" smtClean="0"/>
                  <a:t>的底，因为对求最大值</a:t>
                </a:r>
                <a:r>
                  <a:rPr lang="en-US" altLang="zh-CN" dirty="0" smtClean="0"/>
                  <a:t>theta</a:t>
                </a:r>
                <a:r>
                  <a:rPr lang="zh-CN" altLang="en-US" dirty="0" smtClean="0"/>
                  <a:t>无影响，进一步化简为：</a:t>
                </a:r>
                <a:endParaRPr lang="en-US" altLang="zh-CN" dirty="0" smtClean="0"/>
              </a:p>
              <a:p>
                <a14:m>
                  <m:oMath xmlns:m="http://schemas.openxmlformats.org/officeDocument/2006/math">
                    <m:func>
                      <m:funcPr>
                        <m:ctrlPr>
                          <a:rPr lang="en-US" i="1">
                            <a:latin typeface="Cambria Math" charset="0"/>
                            <a:ea typeface="Cambria Math" charset="0"/>
                            <a:cs typeface="Cambria Math" charset="0"/>
                          </a:rPr>
                        </m:ctrlPr>
                      </m:funcPr>
                      <m:fName>
                        <m:r>
                          <m:rPr>
                            <m:sty m:val="p"/>
                          </m:rPr>
                          <a:rPr lang="en-US">
                            <a:latin typeface="Cambria Math" charset="0"/>
                            <a:ea typeface="Cambria Math" charset="0"/>
                            <a:cs typeface="Cambria Math" charset="0"/>
                          </a:rPr>
                          <m:t>arg</m:t>
                        </m:r>
                      </m:fName>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𝑚𝑎𝑥</m:t>
                            </m:r>
                          </m:e>
                          <m:sub>
                            <m:r>
                              <a:rPr lang="en-US" i="1">
                                <a:latin typeface="Cambria Math" charset="0"/>
                                <a:ea typeface="Cambria Math" charset="0"/>
                                <a:cs typeface="Cambria Math" charset="0"/>
                              </a:rPr>
                              <m:t>𝜃</m:t>
                            </m:r>
                          </m:sub>
                        </m:sSub>
                        <m:r>
                          <a:rPr lang="en-US" i="1">
                            <a:latin typeface="Cambria Math" charset="0"/>
                            <a:ea typeface="Cambria Math" charset="0"/>
                            <a:cs typeface="Cambria Math" charset="0"/>
                          </a:rPr>
                          <m:t>𝑝</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𝜃</m:t>
                            </m:r>
                          </m:e>
                        </m:d>
                        <m:r>
                          <a:rPr lang="en-US" i="1">
                            <a:latin typeface="Cambria Math" charset="0"/>
                            <a:ea typeface="Cambria Math" charset="0"/>
                            <a:cs typeface="Cambria Math" charset="0"/>
                          </a:rPr>
                          <m:t>𝑝</m:t>
                        </m:r>
                        <m:r>
                          <a:rPr lang="en-US" i="1">
                            <a:latin typeface="Cambria Math" charset="0"/>
                            <a:ea typeface="Cambria Math" charset="0"/>
                            <a:cs typeface="Cambria Math" charset="0"/>
                          </a:rPr>
                          <m:t>(</m:t>
                        </m:r>
                        <m:r>
                          <a:rPr lang="en-US" i="1">
                            <a:latin typeface="Cambria Math" charset="0"/>
                            <a:ea typeface="Cambria Math" charset="0"/>
                            <a:cs typeface="Cambria Math" charset="0"/>
                          </a:rPr>
                          <m:t>𝐷</m:t>
                        </m:r>
                        <m:r>
                          <a:rPr lang="en-US" i="1">
                            <a:latin typeface="Cambria Math" charset="0"/>
                            <a:ea typeface="Cambria Math" charset="0"/>
                            <a:cs typeface="Cambria Math" charset="0"/>
                          </a:rPr>
                          <m:t>|</m:t>
                        </m:r>
                        <m:r>
                          <a:rPr lang="en-US" i="1">
                            <a:latin typeface="Cambria Math" charset="0"/>
                            <a:ea typeface="Cambria Math" charset="0"/>
                            <a:cs typeface="Cambria Math" charset="0"/>
                          </a:rPr>
                          <m:t>𝜃</m:t>
                        </m:r>
                        <m:r>
                          <a:rPr lang="en-US" i="1">
                            <a:latin typeface="Cambria Math" charset="0"/>
                            <a:ea typeface="Cambria Math" charset="0"/>
                            <a:cs typeface="Cambria Math" charset="0"/>
                          </a:rPr>
                          <m:t>)</m:t>
                        </m:r>
                      </m:e>
                    </m:func>
                    <m:r>
                      <a:rPr lang="en-US" b="0" i="1" smtClean="0">
                        <a:latin typeface="Cambria Math" charset="0"/>
                        <a:ea typeface="Cambria Math" charset="0"/>
                        <a:cs typeface="Cambria Math" charset="0"/>
                      </a:rPr>
                      <m:t>=</m:t>
                    </m:r>
                    <m:func>
                      <m:funcPr>
                        <m:ctrlPr>
                          <a:rPr lang="en-US" b="0" i="1" smtClean="0">
                            <a:latin typeface="Cambria Math" charset="0"/>
                            <a:ea typeface="Cambria Math" charset="0"/>
                            <a:cs typeface="Cambria Math" charset="0"/>
                          </a:rPr>
                        </m:ctrlPr>
                      </m:funcPr>
                      <m:fName>
                        <m:r>
                          <m:rPr>
                            <m:sty m:val="p"/>
                          </m:rPr>
                          <a:rPr lang="en-US" b="0" i="0" smtClean="0">
                            <a:latin typeface="Cambria Math" charset="0"/>
                            <a:ea typeface="Cambria Math" charset="0"/>
                            <a:cs typeface="Cambria Math" charset="0"/>
                          </a:rPr>
                          <m:t>arg</m:t>
                        </m:r>
                      </m:fName>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𝑚𝑎𝑥</m:t>
                            </m:r>
                          </m:e>
                          <m:sub>
                            <m:r>
                              <a:rPr lang="en-US" b="0" i="1" smtClean="0">
                                <a:latin typeface="Cambria Math" charset="0"/>
                                <a:ea typeface="Cambria Math" charset="0"/>
                                <a:cs typeface="Cambria Math" charset="0"/>
                              </a:rPr>
                              <m:t>𝜃</m:t>
                            </m:r>
                          </m:sub>
                        </m:sSub>
                      </m:e>
                    </m:func>
                    <m:r>
                      <a:rPr lang="en-US" b="0" i="1" smtClean="0">
                        <a:latin typeface="Cambria Math" charset="0"/>
                        <a:ea typeface="Cambria Math" charset="0"/>
                        <a:cs typeface="Cambria Math" charset="0"/>
                      </a:rPr>
                      <m:t>𝑝</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𝜃</m:t>
                    </m:r>
                    <m:r>
                      <a:rPr lang="en-US" b="0" i="1" smtClean="0">
                        <a:latin typeface="Cambria Math" charset="0"/>
                        <a:ea typeface="Cambria Math" charset="0"/>
                        <a:cs typeface="Cambria Math" charset="0"/>
                      </a:rPr>
                      <m:t>)</m:t>
                    </m:r>
                    <m:nary>
                      <m:naryPr>
                        <m:chr m:val="∏"/>
                        <m:limLoc m:val="subSup"/>
                        <m:ctrlPr>
                          <a:rPr lang="is-IS" b="0" i="1" smtClean="0">
                            <a:latin typeface="Cambria Math" charset="0"/>
                            <a:ea typeface="Cambria Math" charset="0"/>
                            <a:cs typeface="Cambria Math" charset="0"/>
                          </a:rPr>
                        </m:ctrlPr>
                      </m:naryPr>
                      <m:sub>
                        <m:r>
                          <m:rPr>
                            <m:brk m:alnAt="25"/>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𝑁</m:t>
                        </m:r>
                      </m:sup>
                      <m:e>
                        <m:r>
                          <a:rPr lang="en-US" b="0" i="1" smtClean="0">
                            <a:latin typeface="Cambria Math" charset="0"/>
                            <a:ea typeface="Cambria Math" charset="0"/>
                            <a:cs typeface="Cambria Math" charset="0"/>
                          </a:rPr>
                          <m:t>𝑝</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𝜃</m:t>
                        </m:r>
                        <m:r>
                          <a:rPr lang="en-US" b="0" i="1" smtClean="0">
                            <a:latin typeface="Cambria Math" charset="0"/>
                            <a:ea typeface="Cambria Math" charset="0"/>
                            <a:cs typeface="Cambria Math" charset="0"/>
                          </a:rPr>
                          <m:t>)</m:t>
                        </m:r>
                      </m:e>
                    </m:nary>
                  </m:oMath>
                </a14:m>
                <a:r>
                  <a:rPr lang="nb-NO" dirty="0"/>
                  <a:t> </a:t>
                </a:r>
                <a:endParaRPr lang="nb-NO" altLang="zh-CN" dirty="0"/>
              </a:p>
              <a:p>
                <a:pPr algn="l"/>
                <a:endParaRPr lang="en-US" altLang="zh-CN" dirty="0" smtClean="0"/>
              </a:p>
              <a:p>
                <a:pPr algn="l"/>
                <a:r>
                  <a:rPr lang="zh-CN" altLang="en-US" dirty="0" smtClean="0"/>
                  <a:t>在计算时，对上式取对数：</a:t>
                </a:r>
                <a:endParaRPr lang="en-US" altLang="zh-CN" dirty="0" smtClean="0"/>
              </a:p>
              <a:p>
                <a:pPr algn="l"/>
                <a:r>
                  <a:rPr lang="en-US" altLang="zh-CN" dirty="0"/>
                  <a:t>	</a:t>
                </a:r>
                <a:r>
                  <a:rPr lang="en-US" altLang="zh-CN" dirty="0" smtClean="0"/>
                  <a:t>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𝜃</m:t>
                            </m:r>
                          </m:e>
                        </m:acc>
                      </m:e>
                      <m:sub>
                        <m:r>
                          <a:rPr lang="en-US" i="1">
                            <a:latin typeface="Cambria Math" charset="0"/>
                          </a:rPr>
                          <m:t>𝑀𝐴𝑃</m:t>
                        </m:r>
                      </m:sub>
                    </m:sSub>
                    <m:r>
                      <a:rPr lang="en-US" b="0" i="1" smtClean="0">
                        <a:latin typeface="Cambria Math" charset="0"/>
                      </a:rPr>
                      <m:t>=</m:t>
                    </m:r>
                    <m:r>
                      <a:rPr lang="en-US" i="1">
                        <a:latin typeface="Cambria Math" charset="0"/>
                      </a:rPr>
                      <m:t>𝑎𝑟𝑔</m:t>
                    </m:r>
                    <m:sSub>
                      <m:sSubPr>
                        <m:ctrlPr>
                          <a:rPr lang="en-US" i="1">
                            <a:latin typeface="Cambria Math" charset="0"/>
                          </a:rPr>
                        </m:ctrlPr>
                      </m:sSubPr>
                      <m:e>
                        <m:r>
                          <a:rPr lang="en-US" i="1">
                            <a:latin typeface="Cambria Math" charset="0"/>
                          </a:rPr>
                          <m:t> </m:t>
                        </m:r>
                        <m:r>
                          <a:rPr lang="en-US" i="1">
                            <a:latin typeface="Cambria Math" charset="0"/>
                          </a:rPr>
                          <m:t>𝑚𝑎𝑥</m:t>
                        </m:r>
                      </m:e>
                      <m:sub>
                        <m:r>
                          <a:rPr lang="en-US" i="1">
                            <a:latin typeface="Cambria Math" charset="0"/>
                            <a:ea typeface="Cambria Math" charset="0"/>
                            <a:cs typeface="Cambria Math" charset="0"/>
                          </a:rPr>
                          <m:t>𝜃</m:t>
                        </m:r>
                      </m:sub>
                    </m:sSub>
                    <m:func>
                      <m:funcPr>
                        <m:ctrlPr>
                          <a:rPr lang="en-US" b="0" i="1" smtClean="0">
                            <a:latin typeface="Cambria Math" charset="0"/>
                            <a:ea typeface="Cambria Math" charset="0"/>
                            <a:cs typeface="Cambria Math" charset="0"/>
                          </a:rPr>
                        </m:ctrlPr>
                      </m:funcPr>
                      <m:fName>
                        <m:r>
                          <m:rPr>
                            <m:sty m:val="p"/>
                          </m:rPr>
                          <a:rPr lang="en-US" b="0" i="0" smtClean="0">
                            <a:latin typeface="Cambria Math" charset="0"/>
                            <a:ea typeface="Cambria Math" charset="0"/>
                            <a:cs typeface="Cambria Math" charset="0"/>
                          </a:rPr>
                          <m:t>ln</m:t>
                        </m:r>
                      </m:fName>
                      <m:e>
                        <m:d>
                          <m:dPr>
                            <m:ctrlPr>
                              <a:rPr lang="en-US" b="0" i="1" smtClean="0">
                                <a:latin typeface="Cambria Math" charset="0"/>
                                <a:ea typeface="Cambria Math" charset="0"/>
                                <a:cs typeface="Cambria Math" charset="0"/>
                              </a:rPr>
                            </m:ctrlPr>
                          </m:dPr>
                          <m:e>
                            <m:r>
                              <a:rPr lang="en-US" i="1">
                                <a:latin typeface="Cambria Math" charset="0"/>
                              </a:rPr>
                              <m:t>𝑝</m:t>
                            </m:r>
                            <m:d>
                              <m:dPr>
                                <m:ctrlPr>
                                  <a:rPr lang="en-US" i="1">
                                    <a:latin typeface="Cambria Math" charset="0"/>
                                  </a:rPr>
                                </m:ctrlPr>
                              </m:dPr>
                              <m:e>
                                <m:r>
                                  <a:rPr lang="en-US" i="1">
                                    <a:latin typeface="Cambria Math" charset="0"/>
                                    <a:ea typeface="Cambria Math" charset="0"/>
                                    <a:cs typeface="Cambria Math" charset="0"/>
                                  </a:rPr>
                                  <m:t>𝜃</m:t>
                                </m:r>
                              </m:e>
                              <m:e>
                                <m:r>
                                  <a:rPr lang="en-US" i="1">
                                    <a:latin typeface="Cambria Math" charset="0"/>
                                    <a:ea typeface="Cambria Math" charset="0"/>
                                    <a:cs typeface="Cambria Math" charset="0"/>
                                  </a:rPr>
                                  <m:t>𝐷</m:t>
                                </m:r>
                              </m:e>
                            </m:d>
                          </m:e>
                        </m:d>
                      </m:e>
                    </m:func>
                    <m:r>
                      <a:rPr lang="en-US" b="0" i="1" smtClean="0">
                        <a:latin typeface="Cambria Math" charset="0"/>
                        <a:ea typeface="Cambria Math" charset="0"/>
                        <a:cs typeface="Cambria Math" charset="0"/>
                      </a:rPr>
                      <m:t>=</m:t>
                    </m:r>
                    <m:r>
                      <a:rPr lang="en-US" i="1">
                        <a:latin typeface="Cambria Math" charset="0"/>
                      </a:rPr>
                      <m:t>𝑎𝑟𝑔</m:t>
                    </m:r>
                    <m:sSub>
                      <m:sSubPr>
                        <m:ctrlPr>
                          <a:rPr lang="en-US" i="1">
                            <a:latin typeface="Cambria Math" charset="0"/>
                          </a:rPr>
                        </m:ctrlPr>
                      </m:sSubPr>
                      <m:e>
                        <m:r>
                          <a:rPr lang="en-US" i="1">
                            <a:latin typeface="Cambria Math" charset="0"/>
                          </a:rPr>
                          <m:t> </m:t>
                        </m:r>
                        <m:r>
                          <a:rPr lang="en-US" i="1">
                            <a:latin typeface="Cambria Math" charset="0"/>
                          </a:rPr>
                          <m:t>𝑚𝑎𝑥</m:t>
                        </m:r>
                      </m:e>
                      <m:sub>
                        <m:r>
                          <a:rPr lang="en-US" i="1">
                            <a:latin typeface="Cambria Math" charset="0"/>
                            <a:ea typeface="Cambria Math" charset="0"/>
                            <a:cs typeface="Cambria Math" charset="0"/>
                          </a:rPr>
                          <m:t>𝜃</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𝑙𝑛𝑝</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𝜃</m:t>
                    </m:r>
                  </m:oMath>
                </a14:m>
                <a:r>
                  <a:rPr lang="en-US" altLang="zh-CN" dirty="0" smtClean="0"/>
                  <a:t>)+</a:t>
                </a:r>
                <a14:m>
                  <m:oMath xmlns:m="http://schemas.openxmlformats.org/officeDocument/2006/math">
                    <m:nary>
                      <m:naryPr>
                        <m:chr m:val="∑"/>
                        <m:ctrlPr>
                          <a:rPr lang="is-IS" altLang="zh-CN" i="1" dirty="0" smtClean="0">
                            <a:latin typeface="Cambria Math" charset="0"/>
                          </a:rPr>
                        </m:ctrlPr>
                      </m:naryPr>
                      <m:sub>
                        <m:r>
                          <m:rPr>
                            <m:brk m:alnAt="23"/>
                          </m:rPr>
                          <a:rPr lang="en-US" altLang="zh-CN" b="0" i="1" dirty="0" smtClean="0">
                            <a:latin typeface="Cambria Math" charset="0"/>
                          </a:rPr>
                          <m:t>𝑖</m:t>
                        </m:r>
                        <m:r>
                          <a:rPr lang="en-US" altLang="zh-CN" b="0" i="1" dirty="0" smtClean="0">
                            <a:latin typeface="Cambria Math" charset="0"/>
                          </a:rPr>
                          <m:t>=1</m:t>
                        </m:r>
                      </m:sub>
                      <m:sup>
                        <m:r>
                          <a:rPr lang="en-US" altLang="zh-CN" b="0" i="1" dirty="0" smtClean="0">
                            <a:latin typeface="Cambria Math" charset="0"/>
                          </a:rPr>
                          <m:t>𝑁</m:t>
                        </m:r>
                      </m:sup>
                      <m:e>
                        <m:r>
                          <a:rPr lang="en-US" altLang="zh-CN" b="0" i="1" dirty="0" smtClean="0">
                            <a:latin typeface="Cambria Math" charset="0"/>
                          </a:rPr>
                          <m:t>𝑙𝑛𝑝</m:t>
                        </m:r>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𝜃</m:t>
                        </m:r>
                        <m:r>
                          <a:rPr lang="en-US" i="1">
                            <a:latin typeface="Cambria Math" charset="0"/>
                            <a:ea typeface="Cambria Math" charset="0"/>
                            <a:cs typeface="Cambria Math" charset="0"/>
                          </a:rPr>
                          <m:t>)</m:t>
                        </m:r>
                      </m:e>
                    </m:nary>
                    <m:r>
                      <a:rPr lang="en-US" altLang="zh-CN" b="0" i="0" dirty="0" smtClean="0">
                        <a:latin typeface="Cambria Math" charset="0"/>
                      </a:rPr>
                      <m:t>]</m:t>
                    </m:r>
                  </m:oMath>
                </a14:m>
                <a:endParaRPr lang="en-US" altLang="zh-CN" dirty="0" smtClean="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831273" y="1696278"/>
                <a:ext cx="10695709" cy="4468996"/>
              </a:xfrm>
              <a:blipFill rotWithShape="0">
                <a:blip r:embed="rId2"/>
                <a:stretch>
                  <a:fillRect l="-855" t="-1774"/>
                </a:stretch>
              </a:blipFill>
            </p:spPr>
            <p:txBody>
              <a:bodyPr/>
              <a:lstStyle/>
              <a:p>
                <a:r>
                  <a:rPr lang="en-US">
                    <a:noFill/>
                  </a:rPr>
                  <a:t> </a:t>
                </a:r>
              </a:p>
            </p:txBody>
          </p:sp>
        </mc:Fallback>
      </mc:AlternateContent>
    </p:spTree>
    <p:extLst>
      <p:ext uri="{BB962C8B-B14F-4D97-AF65-F5344CB8AC3E}">
        <p14:creationId xmlns:p14="http://schemas.microsoft.com/office/powerpoint/2010/main" val="1754413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normAutofit fontScale="90000"/>
          </a:bodyPr>
          <a:lstStyle/>
          <a:p>
            <a:r>
              <a:rPr lang="zh-CN" altLang="en-US" dirty="0" smtClean="0"/>
              <a:t>最大</a:t>
            </a:r>
            <a:r>
              <a:rPr lang="zh-CN" altLang="en-US" dirty="0" smtClean="0"/>
              <a:t>后验概率估计（</a:t>
            </a:r>
            <a:r>
              <a:rPr lang="en-US" altLang="zh-CN" dirty="0" smtClean="0"/>
              <a:t>MAP</a:t>
            </a:r>
            <a:r>
              <a:rPr lang="zh-CN" altLang="en-US" dirty="0" smtClean="0"/>
              <a:t>估计）</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831273" y="1696278"/>
                <a:ext cx="10695709" cy="4468996"/>
              </a:xfrm>
            </p:spPr>
            <p:txBody>
              <a:bodyPr>
                <a:noAutofit/>
              </a:bodyPr>
              <a:lstStyle/>
              <a:p>
                <a:pPr algn="l"/>
                <a:r>
                  <a:rPr lang="zh-CN" altLang="en-US" dirty="0" smtClean="0"/>
                  <a:t>再回到取球的问题，使用</a:t>
                </a:r>
                <a:r>
                  <a:rPr lang="en-US" altLang="zh-CN" dirty="0" smtClean="0"/>
                  <a:t>MAP</a:t>
                </a:r>
                <a:r>
                  <a:rPr lang="zh-CN" altLang="en-US" dirty="0" smtClean="0"/>
                  <a:t>，设</a:t>
                </a:r>
                <a:r>
                  <a:rPr lang="en-US" altLang="zh-CN" dirty="0" smtClean="0"/>
                  <a:t>p</a:t>
                </a:r>
                <a:r>
                  <a:rPr lang="zh-CN" altLang="en-US" dirty="0" smtClean="0"/>
                  <a:t>为取红球的概率，</a:t>
                </a:r>
                <a:r>
                  <a:rPr lang="en-US" altLang="zh-CN" dirty="0" smtClean="0"/>
                  <a:t>g</a:t>
                </a:r>
                <a:r>
                  <a:rPr lang="zh-CN" altLang="en-US" dirty="0" smtClean="0"/>
                  <a:t>为取袋子的概率，此时取到某一袋子的概率为：</a:t>
                </a:r>
                <a:endParaRPr lang="en-US" altLang="zh-CN" dirty="0" smtClean="0"/>
              </a:p>
              <a:p>
                <a14:m>
                  <m:oMath xmlns:m="http://schemas.openxmlformats.org/officeDocument/2006/math">
                    <m:sSub>
                      <m:sSubPr>
                        <m:ctrlPr>
                          <a:rPr lang="en-US" i="1">
                            <a:latin typeface="Cambria Math" charset="0"/>
                          </a:rPr>
                        </m:ctrlPr>
                      </m:sSubPr>
                      <m:e>
                        <m:r>
                          <a:rPr lang="en-US" i="1">
                            <a:latin typeface="Cambria Math" charset="0"/>
                          </a:rPr>
                          <m:t> </m:t>
                        </m:r>
                        <m:r>
                          <a:rPr lang="en-US" i="1">
                            <a:latin typeface="Cambria Math" charset="0"/>
                          </a:rPr>
                          <m:t>𝑚𝑎𝑥</m:t>
                        </m:r>
                      </m:e>
                      <m:sub>
                        <m:r>
                          <a:rPr lang="en-US" b="0" i="1" smtClean="0">
                            <a:latin typeface="Cambria Math" charset="0"/>
                          </a:rPr>
                          <m:t>𝑝</m:t>
                        </m:r>
                      </m:sub>
                    </m:sSub>
                  </m:oMath>
                </a14:m>
                <a:r>
                  <a:rPr lang="en-US" altLang="zh-CN" dirty="0" smtClean="0"/>
                  <a:t>P(</a:t>
                </a:r>
                <a:r>
                  <a:rPr lang="zh-CN" altLang="en-US" dirty="0" smtClean="0"/>
                  <a:t>袋子</a:t>
                </a:r>
                <a:r>
                  <a:rPr lang="en-US" altLang="zh-CN" dirty="0" smtClean="0"/>
                  <a:t>|</a:t>
                </a:r>
                <a:r>
                  <a:rPr lang="zh-CN" altLang="en-US" dirty="0" smtClean="0"/>
                  <a:t>取两次红球</a:t>
                </a:r>
                <a:r>
                  <a:rPr lang="en-US" altLang="zh-CN" dirty="0" smtClean="0"/>
                  <a:t>) = P(</a:t>
                </a:r>
                <a:r>
                  <a:rPr lang="zh-CN" altLang="en-US" dirty="0" smtClean="0"/>
                  <a:t>取两次红球</a:t>
                </a:r>
                <a:r>
                  <a:rPr lang="en-US" altLang="zh-CN" dirty="0" smtClean="0"/>
                  <a:t>|</a:t>
                </a:r>
                <a:r>
                  <a:rPr lang="zh-CN" altLang="en-US" dirty="0" smtClean="0"/>
                  <a:t>袋子</a:t>
                </a:r>
                <a:r>
                  <a:rPr lang="en-US" altLang="zh-CN" dirty="0" smtClean="0"/>
                  <a:t>)P(</a:t>
                </a:r>
                <a:r>
                  <a:rPr lang="zh-CN" altLang="en-US" dirty="0" smtClean="0"/>
                  <a:t>袋子</a:t>
                </a:r>
                <a:r>
                  <a:rPr lang="en-US" altLang="zh-CN" dirty="0" smtClean="0"/>
                  <a:t>)</a:t>
                </a:r>
              </a:p>
              <a:p>
                <a:pPr algn="l"/>
                <a:endParaRPr lang="en-US" altLang="zh-CN" dirty="0"/>
              </a:p>
              <a:p>
                <a:pPr algn="l"/>
                <a:r>
                  <a:rPr lang="zh-CN" altLang="en-US" dirty="0" smtClean="0"/>
                  <a:t>函数表示为：</a:t>
                </a:r>
                <a:r>
                  <a:rPr lang="en-US" altLang="zh-CN" dirty="0" smtClean="0"/>
                  <a:t>p</a:t>
                </a:r>
                <a:r>
                  <a:rPr lang="en-US" altLang="zh-CN" baseline="30000" dirty="0" smtClean="0"/>
                  <a:t>2 </a:t>
                </a:r>
                <a:r>
                  <a:rPr lang="en-US" altLang="zh-CN" dirty="0" smtClean="0"/>
                  <a:t>* g</a:t>
                </a:r>
              </a:p>
              <a:p>
                <a:pPr algn="l"/>
                <a:r>
                  <a:rPr lang="zh-CN" altLang="en-US" dirty="0" smtClean="0"/>
                  <a:t>取对数为：</a:t>
                </a:r>
                <a:r>
                  <a:rPr lang="en-US" altLang="zh-CN" dirty="0" smtClean="0"/>
                  <a:t>2lnp + </a:t>
                </a:r>
                <a:r>
                  <a:rPr lang="en-US" altLang="zh-CN" dirty="0" err="1" smtClean="0"/>
                  <a:t>lng</a:t>
                </a:r>
                <a:endParaRPr lang="en-US" altLang="zh-CN" dirty="0" smtClean="0"/>
              </a:p>
              <a:p>
                <a:pPr algn="l"/>
                <a:r>
                  <a:rPr lang="zh-CN" altLang="en-US" dirty="0" smtClean="0"/>
                  <a:t>求导为：</a:t>
                </a:r>
                <a:r>
                  <a:rPr lang="en-US" altLang="zh-CN" dirty="0" smtClean="0"/>
                  <a:t>2/p + 1/g</a:t>
                </a:r>
                <a:r>
                  <a:rPr lang="zh-CN" altLang="en-US" dirty="0" smtClean="0"/>
                  <a:t> </a:t>
                </a:r>
                <a:endParaRPr lang="en-US" altLang="zh-CN" dirty="0" smtClean="0"/>
              </a:p>
              <a:p>
                <a:pPr algn="l"/>
                <a:r>
                  <a:rPr lang="zh-CN" altLang="en-US" dirty="0" smtClean="0"/>
                  <a:t>其中第四个袋子</a:t>
                </a:r>
                <a:r>
                  <a:rPr lang="en-US" altLang="zh-CN" dirty="0" smtClean="0"/>
                  <a:t>(p=0.75, g=0.4) </a:t>
                </a:r>
                <a:r>
                  <a:rPr lang="zh-CN" altLang="en-US" dirty="0" smtClean="0"/>
                  <a:t>使得以上导数最小，所以最大概率来自第</a:t>
                </a:r>
                <a:r>
                  <a:rPr lang="en-US" altLang="zh-CN" dirty="0" smtClean="0"/>
                  <a:t>4</a:t>
                </a:r>
                <a:r>
                  <a:rPr lang="zh-CN" altLang="en-US" dirty="0" smtClean="0"/>
                  <a:t>个袋子</a:t>
                </a:r>
                <a:endParaRPr lang="en-US" altLang="zh-CN" dirty="0" smtClean="0"/>
              </a:p>
              <a:p>
                <a:pPr algn="l"/>
                <a:endParaRPr lang="en-US" altLang="zh-CN" dirty="0"/>
              </a:p>
              <a:p>
                <a:pPr algn="l"/>
                <a:r>
                  <a:rPr lang="en-US" altLang="zh-CN" dirty="0" smtClean="0"/>
                  <a:t> </a:t>
                </a:r>
              </a:p>
              <a:p>
                <a:pPr algn="l"/>
                <a:endParaRPr lang="en-US" altLang="zh-CN" dirty="0" smtClean="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831273" y="1696278"/>
                <a:ext cx="10695709" cy="4468996"/>
              </a:xfrm>
              <a:blipFill rotWithShape="0">
                <a:blip r:embed="rId2"/>
                <a:stretch>
                  <a:fillRect l="-855" t="-1910"/>
                </a:stretch>
              </a:blipFill>
            </p:spPr>
            <p:txBody>
              <a:bodyPr/>
              <a:lstStyle/>
              <a:p>
                <a:r>
                  <a:rPr lang="en-US">
                    <a:noFill/>
                  </a:rPr>
                  <a:t> </a:t>
                </a:r>
              </a:p>
            </p:txBody>
          </p:sp>
        </mc:Fallback>
      </mc:AlternateContent>
    </p:spTree>
    <p:extLst>
      <p:ext uri="{BB962C8B-B14F-4D97-AF65-F5344CB8AC3E}">
        <p14:creationId xmlns:p14="http://schemas.microsoft.com/office/powerpoint/2010/main" val="22457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endParaRPr lang="en-US" altLang="zh-CN" dirty="0" smtClean="0"/>
          </a:p>
        </p:txBody>
      </p:sp>
    </p:spTree>
    <p:extLst>
      <p:ext uri="{BB962C8B-B14F-4D97-AF65-F5344CB8AC3E}">
        <p14:creationId xmlns:p14="http://schemas.microsoft.com/office/powerpoint/2010/main" val="21953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这里的“朴素”对应着“独立性假设”这一个朴素假设</a:t>
            </a:r>
            <a:r>
              <a:rPr lang="zh-CN" altLang="en-US" dirty="0" smtClean="0"/>
              <a:t>。而“贝叶斯”则对应“后验概率最大化”这一贝叶斯学派的思想。</a:t>
            </a:r>
            <a:endParaRPr lang="en-US" altLang="zh-CN" dirty="0" smtClean="0"/>
          </a:p>
          <a:p>
            <a:pPr algn="l"/>
            <a:endParaRPr lang="en-US" altLang="zh-CN" dirty="0"/>
          </a:p>
          <a:p>
            <a:pPr algn="l"/>
            <a:r>
              <a:rPr lang="zh-CN" altLang="en-US" dirty="0" smtClean="0"/>
              <a:t>朴素贝叶斯算法一个非常重要的基本假设称为“独立性假设”，可以简单的理解为样本空间中的样本互相没有关联，相互独立。</a:t>
            </a:r>
            <a:endParaRPr lang="en-US" altLang="zh-CN" dirty="0" smtClean="0"/>
          </a:p>
          <a:p>
            <a:pPr algn="l"/>
            <a:endParaRPr lang="en-US" altLang="zh-CN" dirty="0"/>
          </a:p>
          <a:p>
            <a:pPr algn="l"/>
            <a:r>
              <a:rPr lang="zh-CN" altLang="en-US" dirty="0" smtClean="0"/>
              <a:t>该假设从直观上来说是可以接受的，不过在实际场景中，该假设一般会显得太强。</a:t>
            </a:r>
            <a:endParaRPr lang="en-US" altLang="zh-CN" dirty="0" smtClean="0"/>
          </a:p>
        </p:txBody>
      </p:sp>
    </p:spTree>
    <p:extLst>
      <p:ext uri="{BB962C8B-B14F-4D97-AF65-F5344CB8AC3E}">
        <p14:creationId xmlns:p14="http://schemas.microsoft.com/office/powerpoint/2010/main" val="1848781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在朴素贝叶斯算法思想上，一般来说会衍生出以下三种不同的模型：</a:t>
            </a:r>
            <a:endParaRPr lang="en-US" altLang="zh-CN" dirty="0" smtClean="0"/>
          </a:p>
          <a:p>
            <a:pPr algn="l"/>
            <a:r>
              <a:rPr lang="en-US" altLang="zh-CN" dirty="0" smtClean="0"/>
              <a:t>1.</a:t>
            </a:r>
            <a:r>
              <a:rPr lang="zh-CN" altLang="en-US" dirty="0" smtClean="0"/>
              <a:t> 离散型朴素贝叶斯（</a:t>
            </a:r>
            <a:r>
              <a:rPr lang="en-US" altLang="zh-CN" dirty="0" err="1" smtClean="0"/>
              <a:t>MultinomialNB</a:t>
            </a:r>
            <a:r>
              <a:rPr lang="zh-CN" altLang="en-US" dirty="0" smtClean="0"/>
              <a:t>）：所有维度的特征都是离散型随机变量</a:t>
            </a:r>
            <a:endParaRPr lang="en-US" altLang="zh-CN" dirty="0" smtClean="0"/>
          </a:p>
          <a:p>
            <a:pPr algn="l"/>
            <a:r>
              <a:rPr lang="en-US" altLang="zh-CN" dirty="0" smtClean="0"/>
              <a:t>2.</a:t>
            </a:r>
            <a:r>
              <a:rPr lang="zh-CN" altLang="en-US" dirty="0" smtClean="0"/>
              <a:t> 连续性朴素贝叶斯（</a:t>
            </a:r>
            <a:r>
              <a:rPr lang="en-US" altLang="zh-CN" dirty="0" err="1" smtClean="0"/>
              <a:t>GaussianNB</a:t>
            </a:r>
            <a:r>
              <a:rPr lang="zh-CN" altLang="en-US" dirty="0" smtClean="0"/>
              <a:t>）：所有维度的特征都是连续型随机变量</a:t>
            </a:r>
            <a:endParaRPr lang="en-US" altLang="zh-CN" dirty="0" smtClean="0"/>
          </a:p>
          <a:p>
            <a:pPr algn="l"/>
            <a:r>
              <a:rPr lang="en-US" altLang="zh-CN" dirty="0" smtClean="0"/>
              <a:t>3.</a:t>
            </a:r>
            <a:r>
              <a:rPr lang="zh-CN" altLang="en-US" dirty="0" smtClean="0"/>
              <a:t> 混合型朴素贝叶斯（</a:t>
            </a:r>
            <a:r>
              <a:rPr lang="en-US" altLang="zh-CN" dirty="0" err="1" smtClean="0"/>
              <a:t>MergedNB</a:t>
            </a:r>
            <a:r>
              <a:rPr lang="zh-CN" altLang="en-US" dirty="0" smtClean="0"/>
              <a:t>）：各个维度的特征有离散型也有连续型</a:t>
            </a:r>
            <a:endParaRPr lang="en-US" altLang="zh-CN" dirty="0" smtClean="0"/>
          </a:p>
        </p:txBody>
      </p:sp>
    </p:spTree>
    <p:extLst>
      <p:ext uri="{BB962C8B-B14F-4D97-AF65-F5344CB8AC3E}">
        <p14:creationId xmlns:p14="http://schemas.microsoft.com/office/powerpoint/2010/main" val="1162610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首先给出以下简单定义：</a:t>
                </a:r>
                <a:endParaRPr lang="en-US" altLang="zh-CN" dirty="0" smtClean="0"/>
              </a:p>
              <a:p>
                <a:pPr algn="l"/>
                <a:r>
                  <a:rPr lang="en-US" altLang="zh-CN" dirty="0" smtClean="0"/>
                  <a:t>1.</a:t>
                </a:r>
                <a:r>
                  <a:rPr lang="zh-CN" altLang="en-US" dirty="0" smtClean="0"/>
                  <a:t> 朴素贝叶斯的模型参数是类别的选择空间（假设一共有</a:t>
                </a:r>
                <a:r>
                  <a:rPr lang="en-US" altLang="zh-CN" dirty="0" smtClean="0"/>
                  <a:t>K</a:t>
                </a:r>
                <a:r>
                  <a:rPr lang="zh-CN" altLang="en-US" dirty="0" smtClean="0"/>
                  <a:t>类：</a:t>
                </a:r>
                <a:r>
                  <a:rPr lang="en-US" altLang="zh-CN" dirty="0" smtClean="0"/>
                  <a:t>c1, c2, </a:t>
                </a:r>
                <a:r>
                  <a:rPr lang="mr-IN" altLang="zh-CN" dirty="0" smtClean="0"/>
                  <a:t>…</a:t>
                </a:r>
                <a:r>
                  <a:rPr lang="en-US" altLang="zh-CN" dirty="0" smtClean="0"/>
                  <a:t>, </a:t>
                </a:r>
                <a:r>
                  <a:rPr lang="en-US" altLang="zh-CN" dirty="0" err="1" smtClean="0"/>
                  <a:t>ck</a:t>
                </a:r>
                <a:r>
                  <a:rPr lang="en-US" altLang="zh-CN" dirty="0" smtClean="0"/>
                  <a:t>):</a:t>
                </a:r>
              </a:p>
              <a:p>
                <a:pPr algn="l"/>
                <a14:m>
                  <m:oMathPara xmlns:m="http://schemas.openxmlformats.org/officeDocument/2006/math">
                    <m:oMathParaPr>
                      <m:jc m:val="centerGroup"/>
                    </m:oMathParaPr>
                    <m:oMath xmlns:m="http://schemas.openxmlformats.org/officeDocument/2006/math">
                      <m:r>
                        <m:rPr>
                          <m:sty m:val="p"/>
                        </m:rPr>
                        <a:rPr lang="el-GR" altLang="zh-CN" i="1" smtClean="0">
                          <a:latin typeface="Cambria Math" charset="0"/>
                          <a:ea typeface="Cambria Math" charset="0"/>
                          <a:cs typeface="Cambria Math" charset="0"/>
                        </a:rPr>
                        <m:t>Θ</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𝑦</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𝑐</m:t>
                      </m:r>
                      <m:r>
                        <a:rPr lang="en-US" altLang="zh-CN" b="0" i="1" smtClean="0">
                          <a:latin typeface="Cambria Math" charset="0"/>
                          <a:ea typeface="Cambria Math" charset="0"/>
                          <a:cs typeface="Cambria Math" charset="0"/>
                        </a:rPr>
                        <m:t>1, </m:t>
                      </m:r>
                      <m:r>
                        <a:rPr lang="en-US" altLang="zh-CN" b="0" i="1" smtClean="0">
                          <a:latin typeface="Cambria Math" charset="0"/>
                          <a:ea typeface="Cambria Math" charset="0"/>
                          <a:cs typeface="Cambria Math" charset="0"/>
                        </a:rPr>
                        <m:t>𝑦</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𝑐</m:t>
                      </m:r>
                      <m:r>
                        <a:rPr lang="en-US" altLang="zh-CN" b="0" i="1" smtClean="0">
                          <a:latin typeface="Cambria Math" charset="0"/>
                          <a:ea typeface="Cambria Math" charset="0"/>
                          <a:cs typeface="Cambria Math" charset="0"/>
                        </a:rPr>
                        <m:t>2,…,</m:t>
                      </m:r>
                      <m:r>
                        <a:rPr lang="en-US" altLang="zh-CN" b="0" i="1" smtClean="0">
                          <a:latin typeface="Cambria Math" charset="0"/>
                          <a:ea typeface="Cambria Math" charset="0"/>
                          <a:cs typeface="Cambria Math" charset="0"/>
                        </a:rPr>
                        <m:t>𝑦</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𝑐𝑘</m:t>
                      </m:r>
                      <m:r>
                        <a:rPr lang="en-US" altLang="zh-CN" b="0" i="1" smtClean="0">
                          <a:latin typeface="Cambria Math" charset="0"/>
                          <a:ea typeface="Cambria Math" charset="0"/>
                          <a:cs typeface="Cambria Math" charset="0"/>
                        </a:rPr>
                        <m:t>}</m:t>
                      </m:r>
                    </m:oMath>
                  </m:oMathPara>
                </a14:m>
                <a:endParaRPr lang="en-US" altLang="zh-CN" dirty="0" smtClean="0"/>
              </a:p>
              <a:p>
                <a:endParaRPr lang="en-US" altLang="zh-CN" dirty="0" smtClean="0"/>
              </a:p>
              <a:p>
                <a:pPr algn="l"/>
                <a:r>
                  <a:rPr lang="en-US" altLang="zh-CN" dirty="0" smtClean="0"/>
                  <a:t>2.</a:t>
                </a:r>
                <a:r>
                  <a:rPr lang="zh-CN" altLang="en-US" dirty="0" smtClean="0"/>
                  <a:t> 朴素贝叶斯总的参数空间 </a:t>
                </a:r>
                <a14:m>
                  <m:oMath xmlns:m="http://schemas.openxmlformats.org/officeDocument/2006/math">
                    <m:acc>
                      <m:accPr>
                        <m:chr m:val="̃"/>
                        <m:ctrlPr>
                          <a:rPr lang="zh-CN" altLang="en-US" i="1" smtClean="0">
                            <a:latin typeface="Cambria Math" charset="0"/>
                          </a:rPr>
                        </m:ctrlPr>
                      </m:accPr>
                      <m:e>
                        <m:r>
                          <m:rPr>
                            <m:sty m:val="p"/>
                          </m:rPr>
                          <a:rPr lang="el-GR" altLang="zh-CN" i="1" smtClean="0">
                            <a:latin typeface="Cambria Math" charset="0"/>
                            <a:ea typeface="Cambria Math" charset="0"/>
                            <a:cs typeface="Cambria Math" charset="0"/>
                          </a:rPr>
                          <m:t>Θ</m:t>
                        </m:r>
                      </m:e>
                    </m:acc>
                  </m:oMath>
                </a14:m>
                <a:r>
                  <a:rPr lang="zh-CN" altLang="en-US" dirty="0" smtClean="0"/>
                  <a:t> 本应包括模型参数的先验概率：</a:t>
                </a:r>
                <a:endParaRPr lang="en-US" altLang="zh-CN" dirty="0" smtClean="0"/>
              </a:p>
              <a:p>
                <a14:m>
                  <m:oMathPara xmlns:m="http://schemas.openxmlformats.org/officeDocument/2006/math">
                    <m:oMathParaPr>
                      <m:jc m:val="centerGroup"/>
                    </m:oMathParaPr>
                    <m:oMath xmlns:m="http://schemas.openxmlformats.org/officeDocument/2006/math">
                      <m:r>
                        <a:rPr lang="en-US" altLang="zh-CN" b="0" i="1" smtClean="0">
                          <a:latin typeface="Cambria Math" charset="0"/>
                        </a:rPr>
                        <m:t>𝑝</m:t>
                      </m:r>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ea typeface="Cambria Math" charset="0"/>
                              <a:cs typeface="Cambria Math" charset="0"/>
                            </a:rPr>
                            <m:t>𝜃</m:t>
                          </m:r>
                        </m:e>
                        <m:sub>
                          <m:r>
                            <a:rPr lang="en-US" altLang="zh-CN" b="0" i="1" smtClean="0">
                              <a:latin typeface="Cambria Math" charset="0"/>
                            </a:rPr>
                            <m:t>𝑘</m:t>
                          </m:r>
                        </m:sub>
                      </m:sSub>
                      <m:r>
                        <a:rPr lang="en-US" altLang="zh-CN" b="0" i="1" smtClean="0">
                          <a:latin typeface="Cambria Math" charset="0"/>
                        </a:rPr>
                        <m:t>)=</m:t>
                      </m:r>
                      <m:r>
                        <a:rPr lang="en-US" altLang="zh-CN" b="0" i="1" smtClean="0">
                          <a:latin typeface="Cambria Math" charset="0"/>
                        </a:rPr>
                        <m:t>𝑝</m:t>
                      </m:r>
                      <m:d>
                        <m:dPr>
                          <m:ctrlPr>
                            <a:rPr lang="en-US" altLang="zh-CN" b="0" i="1" smtClean="0">
                              <a:latin typeface="Cambria Math" charset="0"/>
                            </a:rPr>
                          </m:ctrlPr>
                        </m:dPr>
                        <m:e>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rPr>
                                <m:t>𝑐</m:t>
                              </m:r>
                            </m:e>
                            <m:sub>
                              <m:r>
                                <a:rPr lang="en-US" altLang="zh-CN" b="0" i="1" smtClean="0">
                                  <a:latin typeface="Cambria Math" charset="0"/>
                                </a:rPr>
                                <m:t>𝑘</m:t>
                              </m:r>
                            </m:sub>
                          </m:sSub>
                        </m:e>
                      </m:d>
                    </m:oMath>
                  </m:oMathPara>
                </a14:m>
                <a:endParaRPr lang="en-US" altLang="zh-CN" dirty="0" smtClean="0"/>
              </a:p>
              <a:p>
                <a:pPr algn="l"/>
                <a:r>
                  <a:rPr lang="zh-CN" altLang="en-US" dirty="0" smtClean="0"/>
                  <a:t>样本空间在模型参数下的条件概率：</a:t>
                </a:r>
                <a:endParaRPr lang="en-US" altLang="zh-CN" dirty="0" smtClean="0"/>
              </a:p>
              <a:p>
                <a:r>
                  <a:rPr lang="zh-CN" altLang="en-US" dirty="0" smtClean="0"/>
                  <a:t> </a:t>
                </a:r>
                <a14:m>
                  <m:oMath xmlns:m="http://schemas.openxmlformats.org/officeDocument/2006/math">
                    <m:r>
                      <a:rPr lang="en-US" altLang="zh-CN" b="0" i="1" smtClean="0">
                        <a:latin typeface="Cambria Math" charset="0"/>
                      </a:rPr>
                      <m:t>𝑝</m:t>
                    </m:r>
                    <m:d>
                      <m:dPr>
                        <m:ctrlPr>
                          <a:rPr lang="en-US" altLang="zh-CN" b="0" i="1" smtClean="0">
                            <a:latin typeface="Cambria Math" charset="0"/>
                          </a:rPr>
                        </m:ctrlPr>
                      </m:dPr>
                      <m:e>
                        <m:r>
                          <a:rPr lang="en-US" altLang="zh-CN" b="0" i="1" smtClean="0">
                            <a:latin typeface="Cambria Math" charset="0"/>
                          </a:rPr>
                          <m:t>𝑋</m:t>
                        </m:r>
                      </m:e>
                      <m:e>
                        <m:sSub>
                          <m:sSubPr>
                            <m:ctrlPr>
                              <a:rPr lang="en-US" altLang="zh-CN" b="0" i="1" smtClean="0">
                                <a:latin typeface="Cambria Math" charset="0"/>
                              </a:rPr>
                            </m:ctrlPr>
                          </m:sSubPr>
                          <m:e>
                            <m:r>
                              <a:rPr lang="en-US" altLang="zh-CN" b="0" i="1" smtClean="0">
                                <a:latin typeface="Cambria Math" charset="0"/>
                                <a:ea typeface="Cambria Math" charset="0"/>
                                <a:cs typeface="Cambria Math" charset="0"/>
                              </a:rPr>
                              <m:t>𝜃</m:t>
                            </m:r>
                          </m:e>
                          <m:sub>
                            <m:r>
                              <a:rPr lang="en-US" altLang="zh-CN" b="0" i="1" smtClean="0">
                                <a:latin typeface="Cambria Math" charset="0"/>
                              </a:rPr>
                              <m:t>𝑘</m:t>
                            </m:r>
                          </m:sub>
                        </m:sSub>
                      </m:e>
                    </m:d>
                    <m:r>
                      <a:rPr lang="en-US" altLang="zh-CN" b="0" i="1" smtClean="0">
                        <a:latin typeface="Cambria Math" charset="0"/>
                      </a:rPr>
                      <m:t>=</m:t>
                    </m:r>
                    <m:r>
                      <a:rPr lang="en-US" altLang="zh-CN" b="0" i="1" smtClean="0">
                        <a:latin typeface="Cambria Math" charset="0"/>
                      </a:rPr>
                      <m:t>𝑝</m:t>
                    </m:r>
                    <m:r>
                      <a:rPr lang="en-US" altLang="zh-CN" b="0" i="1" smtClean="0">
                        <a:latin typeface="Cambria Math" charset="0"/>
                      </a:rPr>
                      <m:t>(</m:t>
                    </m:r>
                    <m:r>
                      <a:rPr lang="en-US" altLang="zh-CN" b="0" i="1" smtClean="0">
                        <a:latin typeface="Cambria Math" charset="0"/>
                      </a:rPr>
                      <m:t>𝑋</m:t>
                    </m:r>
                    <m:r>
                      <a:rPr lang="en-US" altLang="zh-CN" b="0" i="1" smtClean="0">
                        <a:latin typeface="Cambria Math" charset="0"/>
                      </a:rPr>
                      <m:t>|</m:t>
                    </m:r>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rPr>
                          <m:t>𝑐</m:t>
                        </m:r>
                      </m:e>
                      <m:sub>
                        <m:r>
                          <a:rPr lang="en-US" altLang="zh-CN" b="0" i="1" smtClean="0">
                            <a:latin typeface="Cambria Math" charset="0"/>
                          </a:rPr>
                          <m:t>𝑘</m:t>
                        </m:r>
                      </m:sub>
                    </m:sSub>
                    <m:r>
                      <a:rPr lang="en-US" altLang="zh-CN" b="0" i="1" smtClean="0">
                        <a:latin typeface="Cambria Math" charset="0"/>
                      </a:rPr>
                      <m:t>)</m:t>
                    </m:r>
                  </m:oMath>
                </a14:m>
                <a:r>
                  <a:rPr lang="en-US" altLang="zh-CN" dirty="0" smtClean="0"/>
                  <a:t> </a:t>
                </a:r>
              </a:p>
              <a:p>
                <a:pPr algn="l"/>
                <a:r>
                  <a:rPr lang="zh-CN" altLang="en-US" dirty="0" smtClean="0"/>
                  <a:t>和样本空间本身的概率： </a:t>
                </a:r>
                <a:endParaRPr lang="en-US" altLang="zh-CN" dirty="0" smtClean="0"/>
              </a:p>
              <a:p>
                <a:pPr algn="l"/>
                <a14:m>
                  <m:oMathPara xmlns:m="http://schemas.openxmlformats.org/officeDocument/2006/math">
                    <m:oMathParaPr>
                      <m:jc m:val="centerGroup"/>
                    </m:oMathParaPr>
                    <m:oMath xmlns:m="http://schemas.openxmlformats.org/officeDocument/2006/math">
                      <m:r>
                        <a:rPr lang="en-US" altLang="zh-CN" i="1">
                          <a:latin typeface="Cambria Math" charset="0"/>
                        </a:rPr>
                        <m:t>𝑝</m:t>
                      </m:r>
                      <m:r>
                        <a:rPr lang="en-US" altLang="zh-CN" b="0" i="1" smtClean="0">
                          <a:latin typeface="Cambria Math" charset="0"/>
                        </a:rPr>
                        <m:t>(</m:t>
                      </m:r>
                      <m:r>
                        <a:rPr lang="en-US" altLang="zh-CN" b="0" i="1" smtClean="0">
                          <a:latin typeface="Cambria Math" charset="0"/>
                        </a:rPr>
                        <m:t>𝑋</m:t>
                      </m:r>
                      <m:r>
                        <a:rPr lang="en-US" altLang="zh-CN" b="0" i="1" smtClean="0">
                          <a:latin typeface="Cambria Math" charset="0"/>
                        </a:rPr>
                        <m:t>)</m:t>
                      </m:r>
                    </m:oMath>
                  </m:oMathPara>
                </a14:m>
                <a:endParaRPr lang="en-US" altLang="zh-CN" dirty="0" smtClean="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1524000" y="1696277"/>
                <a:ext cx="9144000" cy="4625009"/>
              </a:xfrm>
              <a:blipFill rotWithShape="0">
                <a:blip r:embed="rId2"/>
                <a:stretch>
                  <a:fillRect l="-1000" t="-1713"/>
                </a:stretch>
              </a:blipFill>
            </p:spPr>
            <p:txBody>
              <a:bodyPr/>
              <a:lstStyle/>
              <a:p>
                <a:r>
                  <a:rPr lang="en-US">
                    <a:noFill/>
                  </a:rPr>
                  <a:t> </a:t>
                </a:r>
              </a:p>
            </p:txBody>
          </p:sp>
        </mc:Fallback>
      </mc:AlternateContent>
    </p:spTree>
    <p:extLst>
      <p:ext uri="{BB962C8B-B14F-4D97-AF65-F5344CB8AC3E}">
        <p14:creationId xmlns:p14="http://schemas.microsoft.com/office/powerpoint/2010/main" val="605325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事实上，由于我们采取样本空间的子集</a:t>
                </a:r>
                <a14:m>
                  <m:oMath xmlns:m="http://schemas.openxmlformats.org/officeDocument/2006/math">
                    <m:r>
                      <a:rPr lang="zh-CN" altLang="en-US" b="0" i="0" smtClean="0">
                        <a:latin typeface="Cambria Math" charset="0"/>
                      </a:rPr>
                      <m:t> </m:t>
                    </m:r>
                    <m:acc>
                      <m:accPr>
                        <m:chr m:val="̃"/>
                        <m:ctrlPr>
                          <a:rPr lang="zh-CN" altLang="en-US" i="1" smtClean="0">
                            <a:latin typeface="Cambria Math" charset="0"/>
                          </a:rPr>
                        </m:ctrlPr>
                      </m:accPr>
                      <m:e>
                        <m:r>
                          <a:rPr lang="en-US" altLang="zh-CN" b="0" i="1" smtClean="0">
                            <a:latin typeface="Cambria Math" charset="0"/>
                          </a:rPr>
                          <m:t>𝑋</m:t>
                        </m:r>
                      </m:e>
                    </m:acc>
                  </m:oMath>
                </a14:m>
                <a:r>
                  <a:rPr lang="en-US" altLang="zh-CN" dirty="0" smtClean="0"/>
                  <a:t> </a:t>
                </a:r>
                <a:r>
                  <a:rPr lang="zh-CN" altLang="en-US" dirty="0" smtClean="0"/>
                  <a:t>作为训练集，所以在给定的 </a:t>
                </a:r>
                <a14:m>
                  <m:oMath xmlns:m="http://schemas.openxmlformats.org/officeDocument/2006/math">
                    <m:acc>
                      <m:accPr>
                        <m:chr m:val="̃"/>
                        <m:ctrlPr>
                          <a:rPr lang="zh-CN" altLang="en-US" i="1">
                            <a:latin typeface="Cambria Math" charset="0"/>
                          </a:rPr>
                        </m:ctrlPr>
                      </m:accPr>
                      <m:e>
                        <m:r>
                          <a:rPr lang="en-US" altLang="zh-CN" i="1">
                            <a:latin typeface="Cambria Math" charset="0"/>
                          </a:rPr>
                          <m:t>𝑋</m:t>
                        </m:r>
                      </m:e>
                    </m:acc>
                  </m:oMath>
                </a14:m>
                <a:r>
                  <a:rPr lang="en-US" altLang="zh-CN" dirty="0"/>
                  <a:t> </a:t>
                </a:r>
                <a:r>
                  <a:rPr lang="zh-CN" altLang="en-US" dirty="0" smtClean="0"/>
                  <a:t>下，</a:t>
                </a:r>
                <a:r>
                  <a:rPr lang="en-US" altLang="zh-CN" dirty="0" smtClean="0"/>
                  <a:t>p(X)</a:t>
                </a:r>
                <a:r>
                  <a:rPr lang="zh-CN" altLang="en-US" dirty="0" smtClean="0"/>
                  <a:t> 是一个常数，因此可以把它从参数空间中删去。换句话说，我们关心的只有模型参数的先验概率和样本空间在模型参数下的条件概率：</a:t>
                </a:r>
                <a:endParaRPr lang="en-US" altLang="zh-CN" dirty="0" smtClean="0"/>
              </a:p>
              <a:p>
                <a:pPr algn="l"/>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charset="0"/>
                            </a:rPr>
                          </m:ctrlPr>
                        </m:accPr>
                        <m:e>
                          <m:r>
                            <m:rPr>
                              <m:sty m:val="p"/>
                            </m:rPr>
                            <a:rPr lang="el-GR" altLang="zh-CN" i="1" smtClean="0">
                              <a:latin typeface="Cambria Math" charset="0"/>
                              <a:ea typeface="Cambria Math" charset="0"/>
                              <a:cs typeface="Cambria Math" charset="0"/>
                            </a:rPr>
                            <m:t>Θ</m:t>
                          </m:r>
                        </m:e>
                      </m:acc>
                      <m:r>
                        <a:rPr lang="en-US" altLang="zh-CN" b="0" i="1" smtClean="0">
                          <a:latin typeface="Cambria Math" charset="0"/>
                        </a:rPr>
                        <m:t>={</m:t>
                      </m:r>
                      <m:r>
                        <a:rPr lang="en-US" altLang="zh-CN" b="0" i="1" smtClean="0">
                          <a:latin typeface="Cambria Math" charset="0"/>
                        </a:rPr>
                        <m:t>𝑝</m:t>
                      </m:r>
                      <m:d>
                        <m:dPr>
                          <m:ctrlPr>
                            <a:rPr lang="en-US" altLang="zh-CN" b="0" i="1" smtClean="0">
                              <a:latin typeface="Cambria Math" charset="0"/>
                            </a:rPr>
                          </m:ctrlPr>
                        </m:dPr>
                        <m:e>
                          <m:r>
                            <a:rPr lang="en-US" altLang="zh-CN" b="0" i="1" smtClean="0">
                              <a:latin typeface="Cambria Math" charset="0"/>
                              <a:ea typeface="Cambria Math" charset="0"/>
                              <a:cs typeface="Cambria Math" charset="0"/>
                            </a:rPr>
                            <m:t>𝜃</m:t>
                          </m:r>
                        </m:e>
                      </m:d>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𝑝</m:t>
                      </m:r>
                      <m:d>
                        <m:dPr>
                          <m:ctrlPr>
                            <a:rPr lang="en-US" altLang="zh-CN" b="0" i="1" smtClean="0">
                              <a:latin typeface="Cambria Math" charset="0"/>
                              <a:ea typeface="Cambria Math" charset="0"/>
                              <a:cs typeface="Cambria Math" charset="0"/>
                            </a:rPr>
                          </m:ctrlPr>
                        </m:dPr>
                        <m:e>
                          <m:r>
                            <a:rPr lang="en-US" altLang="zh-CN" b="0" i="1" smtClean="0">
                              <a:latin typeface="Cambria Math" charset="0"/>
                              <a:ea typeface="Cambria Math" charset="0"/>
                              <a:cs typeface="Cambria Math" charset="0"/>
                            </a:rPr>
                            <m:t>𝑋</m:t>
                          </m:r>
                        </m:e>
                        <m:e>
                          <m:r>
                            <a:rPr lang="en-US" altLang="zh-CN" b="0" i="1" smtClean="0">
                              <a:latin typeface="Cambria Math" charset="0"/>
                              <a:ea typeface="Cambria Math" charset="0"/>
                              <a:cs typeface="Cambria Math" charset="0"/>
                            </a:rPr>
                            <m:t>𝜃</m:t>
                          </m:r>
                        </m:e>
                      </m:d>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𝜃</m:t>
                      </m:r>
                      <m:r>
                        <a:rPr lang="en-US" altLang="zh-CN" b="0" i="1" smtClean="0">
                          <a:latin typeface="Cambria Math" charset="0"/>
                          <a:ea typeface="Cambria Math" charset="0"/>
                          <a:cs typeface="Cambria Math" charset="0"/>
                        </a:rPr>
                        <m:t>∈</m:t>
                      </m:r>
                      <m:r>
                        <m:rPr>
                          <m:sty m:val="p"/>
                        </m:rPr>
                        <a:rPr lang="el-GR" altLang="zh-CN" b="0" i="1" smtClean="0">
                          <a:latin typeface="Cambria Math" charset="0"/>
                          <a:ea typeface="Cambria Math" charset="0"/>
                          <a:cs typeface="Cambria Math" charset="0"/>
                        </a:rPr>
                        <m:t>Θ</m:t>
                      </m:r>
                      <m:r>
                        <a:rPr lang="en-US" altLang="zh-CN" b="0" i="1" smtClean="0">
                          <a:latin typeface="Cambria Math" charset="0"/>
                          <a:ea typeface="Cambria Math" charset="0"/>
                          <a:cs typeface="Cambria Math" charset="0"/>
                        </a:rPr>
                        <m:t>}</m:t>
                      </m:r>
                    </m:oMath>
                  </m:oMathPara>
                </a14:m>
                <a:endParaRPr lang="en-US" altLang="zh-CN" dirty="0" smtClean="0"/>
              </a:p>
              <a:p>
                <a:pPr algn="l"/>
                <a:endParaRPr lang="en-US" altLang="zh-CN" dirty="0"/>
              </a:p>
              <a:p>
                <a:pPr algn="l"/>
                <a:r>
                  <a:rPr lang="en-US" altLang="zh-CN" dirty="0" smtClean="0"/>
                  <a:t>3. </a:t>
                </a:r>
                <a:r>
                  <a:rPr lang="zh-CN" altLang="en-US" dirty="0" smtClean="0"/>
                  <a:t>决策就是后验概率最大化，在最大值 </a:t>
                </a:r>
                <a14:m>
                  <m:oMath xmlns:m="http://schemas.openxmlformats.org/officeDocument/2006/math">
                    <m:r>
                      <a:rPr lang="en-US" altLang="zh-CN" i="1">
                        <a:latin typeface="Cambria Math" charset="0"/>
                        <a:ea typeface="Cambria Math" charset="0"/>
                        <a:cs typeface="Cambria Math" charset="0"/>
                      </a:rPr>
                      <m:t>𝜃</m:t>
                    </m:r>
                  </m:oMath>
                </a14:m>
                <a:r>
                  <a:rPr lang="en-US" altLang="zh-CN" dirty="0" smtClean="0"/>
                  <a:t> </a:t>
                </a:r>
                <a:r>
                  <a:rPr lang="zh-CN" altLang="en-US" dirty="0" smtClean="0"/>
                  <a:t>确定后，模型的决策就可以具体写成：</a:t>
                </a:r>
                <a:endParaRPr lang="en-US" altLang="zh-CN" dirty="0"/>
              </a:p>
              <a:p>
                <a:pPr algn="l"/>
                <a14:m>
                  <m:oMathPara xmlns:m="http://schemas.openxmlformats.org/officeDocument/2006/math">
                    <m:oMathParaPr>
                      <m:jc m:val="centerGroup"/>
                    </m:oMathParaPr>
                    <m:oMath xmlns:m="http://schemas.openxmlformats.org/officeDocument/2006/math">
                      <m:r>
                        <a:rPr lang="en-US" altLang="zh-CN" b="0" i="1" smtClean="0">
                          <a:latin typeface="Cambria Math" charset="0"/>
                        </a:rPr>
                        <m:t>𝑝</m:t>
                      </m:r>
                      <m:d>
                        <m:dPr>
                          <m:ctrlPr>
                            <a:rPr lang="en-US" altLang="zh-CN" b="0" i="1" smtClean="0">
                              <a:latin typeface="Cambria Math" charset="0"/>
                            </a:rPr>
                          </m:ctrlPr>
                        </m:dPr>
                        <m:e>
                          <m:sSub>
                            <m:sSubPr>
                              <m:ctrlPr>
                                <a:rPr lang="en-US" altLang="zh-CN" b="0" i="1" smtClean="0">
                                  <a:latin typeface="Cambria Math" charset="0"/>
                                </a:rPr>
                              </m:ctrlPr>
                            </m:sSubPr>
                            <m:e>
                              <m:r>
                                <a:rPr lang="en-US" altLang="zh-CN" b="0" i="1" smtClean="0">
                                  <a:latin typeface="Cambria Math" charset="0"/>
                                </a:rPr>
                                <m:t>𝑐</m:t>
                              </m:r>
                            </m:e>
                            <m:sub>
                              <m:r>
                                <a:rPr lang="en-US" altLang="zh-CN" b="0" i="1" smtClean="0">
                                  <a:latin typeface="Cambria Math" charset="0"/>
                                </a:rPr>
                                <m:t>𝑘</m:t>
                              </m:r>
                            </m:sub>
                          </m:sSub>
                        </m:e>
                        <m:e>
                          <m:r>
                            <a:rPr lang="en-US" altLang="zh-CN" b="0" i="1" smtClean="0">
                              <a:latin typeface="Cambria Math" charset="0"/>
                            </a:rPr>
                            <m:t>𝑋</m:t>
                          </m:r>
                          <m:r>
                            <a:rPr lang="en-US" altLang="zh-CN" b="0" i="1" smtClean="0">
                              <a:latin typeface="Cambria Math" charset="0"/>
                            </a:rPr>
                            <m:t>=</m:t>
                          </m:r>
                          <m:sSup>
                            <m:sSupPr>
                              <m:ctrlPr>
                                <a:rPr lang="en-US" altLang="zh-CN" b="0" i="1" smtClean="0">
                                  <a:latin typeface="Cambria Math" charset="0"/>
                                </a:rPr>
                              </m:ctrlPr>
                            </m:sSupPr>
                            <m:e>
                              <m:r>
                                <a:rPr lang="en-US" altLang="zh-CN" b="0" i="1" smtClean="0">
                                  <a:latin typeface="Cambria Math" charset="0"/>
                                </a:rPr>
                                <m:t>𝑥</m:t>
                              </m:r>
                            </m:e>
                            <m:sup>
                              <m:r>
                                <a:rPr lang="en-US" altLang="zh-CN" b="0" i="1" smtClean="0">
                                  <a:latin typeface="Cambria Math" charset="0"/>
                                </a:rPr>
                                <m:t>∗</m:t>
                              </m:r>
                            </m:sup>
                          </m:sSup>
                        </m:e>
                      </m:d>
                      <m:r>
                        <a:rPr lang="en-US" altLang="zh-CN" b="0" i="0" smtClean="0">
                          <a:latin typeface="Cambria Math" charset="0"/>
                        </a:rPr>
                        <m:t>=</m:t>
                      </m:r>
                      <m:r>
                        <m:rPr>
                          <m:sty m:val="p"/>
                        </m:rPr>
                        <a:rPr lang="en-US" altLang="zh-CN" b="0" i="0" smtClean="0">
                          <a:latin typeface="Cambria Math" charset="0"/>
                        </a:rPr>
                        <m:t>p</m:t>
                      </m:r>
                      <m:r>
                        <a:rPr lang="en-US" altLang="zh-CN" b="0" i="0" smtClean="0">
                          <a:latin typeface="Cambria Math" charset="0"/>
                        </a:rPr>
                        <m:t>(</m:t>
                      </m:r>
                      <m:r>
                        <m:rPr>
                          <m:sty m:val="p"/>
                        </m:rPr>
                        <a:rPr lang="en-US" altLang="zh-CN" b="0" i="0" smtClean="0">
                          <a:latin typeface="Cambria Math" charset="0"/>
                        </a:rPr>
                        <m:t>y</m:t>
                      </m:r>
                      <m:r>
                        <a:rPr lang="en-US" altLang="zh-CN" b="0" i="0" smtClean="0">
                          <a:latin typeface="Cambria Math" charset="0"/>
                        </a:rPr>
                        <m:t>=</m:t>
                      </m:r>
                      <m:sSub>
                        <m:sSubPr>
                          <m:ctrlPr>
                            <a:rPr lang="en-US" altLang="zh-CN" b="0" i="1" smtClean="0">
                              <a:latin typeface="Cambria Math" charset="0"/>
                            </a:rPr>
                          </m:ctrlPr>
                        </m:sSubPr>
                        <m:e>
                          <m:r>
                            <a:rPr lang="en-US" altLang="zh-CN" b="0" i="1" smtClean="0">
                              <a:latin typeface="Cambria Math" charset="0"/>
                            </a:rPr>
                            <m:t>𝑐</m:t>
                          </m:r>
                        </m:e>
                        <m:sub>
                          <m:r>
                            <a:rPr lang="en-US" altLang="zh-CN" b="0" i="1" smtClean="0">
                              <a:latin typeface="Cambria Math" charset="0"/>
                            </a:rPr>
                            <m:t>𝑘</m:t>
                          </m:r>
                        </m:sub>
                      </m:sSub>
                      <m:r>
                        <a:rPr lang="en-US" altLang="zh-CN" b="0" i="1" smtClean="0">
                          <a:latin typeface="Cambria Math" charset="0"/>
                        </a:rPr>
                        <m:t>)</m:t>
                      </m:r>
                      <m:nary>
                        <m:naryPr>
                          <m:chr m:val="∏"/>
                          <m:limLoc m:val="subSup"/>
                          <m:ctrlPr>
                            <a:rPr lang="is-IS" altLang="zh-CN" b="0" i="1" smtClean="0">
                              <a:latin typeface="Cambria Math" charset="0"/>
                            </a:rPr>
                          </m:ctrlPr>
                        </m:naryPr>
                        <m:sub>
                          <m:r>
                            <m:rPr>
                              <m:brk m:alnAt="25"/>
                            </m:rPr>
                            <a:rPr lang="en-US" altLang="zh-CN" b="0" i="1" smtClean="0">
                              <a:latin typeface="Cambria Math" charset="0"/>
                            </a:rPr>
                            <m:t>𝑗</m:t>
                          </m:r>
                          <m:r>
                            <a:rPr lang="en-US" altLang="zh-CN" b="0" i="1" smtClean="0">
                              <a:latin typeface="Cambria Math" charset="0"/>
                            </a:rPr>
                            <m:t>=1</m:t>
                          </m:r>
                        </m:sub>
                        <m:sup>
                          <m:r>
                            <a:rPr lang="en-US" altLang="zh-CN" b="0" i="1" smtClean="0">
                              <a:latin typeface="Cambria Math" charset="0"/>
                            </a:rPr>
                            <m:t>𝑛</m:t>
                          </m:r>
                        </m:sup>
                        <m:e>
                          <m:r>
                            <a:rPr lang="en-US" altLang="zh-CN" b="0" i="1" smtClean="0">
                              <a:latin typeface="Cambria Math" charset="0"/>
                            </a:rPr>
                            <m:t>𝑝</m:t>
                          </m:r>
                          <m:r>
                            <a:rPr lang="en-US" altLang="zh-CN" b="0" i="1" smtClean="0">
                              <a:latin typeface="Cambria Math" charset="0"/>
                            </a:rPr>
                            <m:t>(</m:t>
                          </m:r>
                          <m:sSup>
                            <m:sSupPr>
                              <m:ctrlPr>
                                <a:rPr lang="en-US" altLang="zh-CN" b="0" i="1" smtClean="0">
                                  <a:latin typeface="Cambria Math" charset="0"/>
                                </a:rPr>
                              </m:ctrlPr>
                            </m:sSupPr>
                            <m:e>
                              <m:r>
                                <a:rPr lang="en-US" altLang="zh-CN" b="0" i="1" smtClean="0">
                                  <a:latin typeface="Cambria Math" charset="0"/>
                                </a:rPr>
                                <m:t>𝑋</m:t>
                              </m:r>
                            </m:e>
                            <m:sup>
                              <m:d>
                                <m:dPr>
                                  <m:ctrlPr>
                                    <a:rPr lang="en-US" altLang="zh-CN" b="0" i="1" smtClean="0">
                                      <a:latin typeface="Cambria Math" charset="0"/>
                                    </a:rPr>
                                  </m:ctrlPr>
                                </m:dPr>
                                <m:e>
                                  <m:r>
                                    <a:rPr lang="en-US" altLang="zh-CN" b="0" i="1" smtClean="0">
                                      <a:latin typeface="Cambria Math" charset="0"/>
                                    </a:rPr>
                                    <m:t>𝑗</m:t>
                                  </m:r>
                                </m:e>
                              </m:d>
                            </m:sup>
                          </m:sSup>
                          <m:r>
                            <a:rPr lang="en-US" altLang="zh-CN" b="0" i="1" smtClean="0">
                              <a:latin typeface="Cambria Math" charset="0"/>
                            </a:rPr>
                            <m:t>=</m:t>
                          </m:r>
                          <m:sSup>
                            <m:sSupPr>
                              <m:ctrlPr>
                                <a:rPr lang="en-US" altLang="zh-CN" b="0" i="1" smtClean="0">
                                  <a:latin typeface="Cambria Math" charset="0"/>
                                </a:rPr>
                              </m:ctrlPr>
                            </m:sSupPr>
                            <m:e>
                              <m:r>
                                <a:rPr lang="en-US" altLang="zh-CN" b="0" i="1" smtClean="0">
                                  <a:latin typeface="Cambria Math" charset="0"/>
                                </a:rPr>
                                <m:t>𝑥</m:t>
                              </m:r>
                            </m:e>
                            <m:sup>
                              <m:r>
                                <a:rPr lang="en-US" altLang="zh-CN" b="0" i="1" smtClean="0">
                                  <a:latin typeface="Cambria Math" charset="0"/>
                                </a:rPr>
                                <m:t>∗</m:t>
                              </m:r>
                              <m:d>
                                <m:dPr>
                                  <m:ctrlPr>
                                    <a:rPr lang="en-US" altLang="zh-CN" b="0" i="1" smtClean="0">
                                      <a:latin typeface="Cambria Math" charset="0"/>
                                    </a:rPr>
                                  </m:ctrlPr>
                                </m:dPr>
                                <m:e>
                                  <m:r>
                                    <a:rPr lang="en-US" altLang="zh-CN" b="0" i="1" smtClean="0">
                                      <a:latin typeface="Cambria Math" charset="0"/>
                                    </a:rPr>
                                    <m:t>𝑗</m:t>
                                  </m:r>
                                </m:e>
                              </m:d>
                            </m:sup>
                          </m:sSup>
                          <m:r>
                            <a:rPr lang="en-US" altLang="zh-CN" b="0" i="1" smtClean="0">
                              <a:latin typeface="Cambria Math" charset="0"/>
                            </a:rPr>
                            <m:t>|</m:t>
                          </m:r>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rPr>
                                <m:t>𝑐</m:t>
                              </m:r>
                            </m:e>
                            <m:sub>
                              <m:r>
                                <a:rPr lang="en-US" altLang="zh-CN" b="0" i="1" smtClean="0">
                                  <a:latin typeface="Cambria Math" charset="0"/>
                                </a:rPr>
                                <m:t>𝑘</m:t>
                              </m:r>
                            </m:sub>
                          </m:sSub>
                        </m:e>
                      </m:nary>
                      <m:r>
                        <a:rPr lang="en-US" altLang="zh-CN" b="0" i="1" smtClean="0">
                          <a:latin typeface="Cambria Math" charset="0"/>
                        </a:rPr>
                        <m:t>)</m:t>
                      </m:r>
                    </m:oMath>
                  </m:oMathPara>
                </a14:m>
                <a:endParaRPr lang="en-US" altLang="zh-CN" dirty="0" smtClean="0"/>
              </a:p>
              <a:p>
                <a:pPr algn="l"/>
                <a:endParaRPr lang="en-US" altLang="zh-CN" dirty="0" smtClean="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1524000" y="1696277"/>
                <a:ext cx="9144000" cy="4625009"/>
              </a:xfrm>
              <a:blipFill rotWithShape="0">
                <a:blip r:embed="rId2"/>
                <a:stretch>
                  <a:fillRect l="-1000" t="-10935"/>
                </a:stretch>
              </a:blipFill>
            </p:spPr>
            <p:txBody>
              <a:bodyPr/>
              <a:lstStyle/>
              <a:p>
                <a:r>
                  <a:rPr lang="en-US">
                    <a:noFill/>
                  </a:rPr>
                  <a:t> </a:t>
                </a:r>
              </a:p>
            </p:txBody>
          </p:sp>
        </mc:Fallback>
      </mc:AlternateContent>
    </p:spTree>
    <p:extLst>
      <p:ext uri="{BB962C8B-B14F-4D97-AF65-F5344CB8AC3E}">
        <p14:creationId xmlns:p14="http://schemas.microsoft.com/office/powerpoint/2010/main" val="156229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en-US" altLang="zh-CN" dirty="0" smtClean="0"/>
              <a:t>4. </a:t>
            </a:r>
            <a:r>
              <a:rPr lang="zh-CN" altLang="en-US" dirty="0" smtClean="0"/>
              <a:t>损失函数会随模型的不同而不同。在离散型朴素贝叶斯中，损失函数就是比较简单的</a:t>
            </a:r>
            <a:r>
              <a:rPr lang="en-US" altLang="zh-CN" dirty="0" smtClean="0"/>
              <a:t> 0</a:t>
            </a:r>
            <a:r>
              <a:rPr lang="zh-CN" altLang="en-US" dirty="0" smtClean="0"/>
              <a:t> </a:t>
            </a:r>
            <a:r>
              <a:rPr lang="en-US" altLang="zh-CN" dirty="0" smtClean="0"/>
              <a:t>-</a:t>
            </a:r>
            <a:r>
              <a:rPr lang="zh-CN" altLang="en-US" dirty="0" smtClean="0"/>
              <a:t> </a:t>
            </a:r>
            <a:r>
              <a:rPr lang="en-US" altLang="zh-CN" dirty="0" smtClean="0"/>
              <a:t>1 </a:t>
            </a:r>
            <a:r>
              <a:rPr lang="zh-CN" altLang="en-US" dirty="0" smtClean="0"/>
              <a:t>损失函数，相同即为</a:t>
            </a:r>
            <a:r>
              <a:rPr lang="en-US" altLang="zh-CN" dirty="0" smtClean="0"/>
              <a:t>0</a:t>
            </a:r>
            <a:r>
              <a:rPr lang="zh-CN" altLang="en-US" dirty="0" smtClean="0"/>
              <a:t>，不同即为</a:t>
            </a:r>
            <a:r>
              <a:rPr lang="en-US" altLang="zh-CN" dirty="0" smtClean="0"/>
              <a:t>1.</a:t>
            </a:r>
          </a:p>
        </p:txBody>
      </p:sp>
    </p:spTree>
    <p:extLst>
      <p:ext uri="{BB962C8B-B14F-4D97-AF65-F5344CB8AC3E}">
        <p14:creationId xmlns:p14="http://schemas.microsoft.com/office/powerpoint/2010/main" val="765904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endParaRPr lang="en-US" altLang="zh-CN" dirty="0" smtClean="0"/>
          </a:p>
        </p:txBody>
      </p:sp>
    </p:spTree>
    <p:extLst>
      <p:ext uri="{BB962C8B-B14F-4D97-AF65-F5344CB8AC3E}">
        <p14:creationId xmlns:p14="http://schemas.microsoft.com/office/powerpoint/2010/main" val="1037437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基本上，朴素贝叶斯算法的数学思想为：</a:t>
            </a:r>
            <a:endParaRPr lang="en-US" altLang="zh-CN" dirty="0" smtClean="0"/>
          </a:p>
          <a:p>
            <a:pPr algn="l"/>
            <a:r>
              <a:rPr lang="en-US" altLang="zh-CN" dirty="0" smtClean="0"/>
              <a:t>1.</a:t>
            </a:r>
            <a:r>
              <a:rPr lang="zh-CN" altLang="en-US" dirty="0" smtClean="0"/>
              <a:t> 使用极大似然估计导出模型的具体参数（先验概率、条件概率）</a:t>
            </a:r>
            <a:endParaRPr lang="en-US" altLang="zh-CN" dirty="0" smtClean="0"/>
          </a:p>
          <a:p>
            <a:pPr algn="l"/>
            <a:r>
              <a:rPr lang="en-US" altLang="zh-CN" dirty="0" smtClean="0"/>
              <a:t>2.</a:t>
            </a:r>
            <a:r>
              <a:rPr lang="zh-CN" altLang="en-US" dirty="0" smtClean="0"/>
              <a:t> 使用极大后验概率估计作为模型的决策（输出使得数据后验概率最大化的类别）</a:t>
            </a:r>
            <a:endParaRPr lang="en-US" altLang="zh-CN" dirty="0" smtClean="0"/>
          </a:p>
        </p:txBody>
      </p:sp>
    </p:spTree>
    <p:extLst>
      <p:ext uri="{BB962C8B-B14F-4D97-AF65-F5344CB8AC3E}">
        <p14:creationId xmlns:p14="http://schemas.microsoft.com/office/powerpoint/2010/main" val="362720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贝叶斯学派与频率学派</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贝叶斯学派强调概率的“主观性，这点与我们熟悉的频率学派不同。</a:t>
            </a:r>
            <a:endParaRPr lang="en-US" altLang="zh-CN" dirty="0" smtClean="0"/>
          </a:p>
          <a:p>
            <a:pPr algn="l"/>
            <a:endParaRPr lang="en-US" altLang="zh-CN" dirty="0"/>
          </a:p>
          <a:p>
            <a:pPr algn="l"/>
            <a:r>
              <a:rPr lang="zh-CN" altLang="en-US" dirty="0" smtClean="0"/>
              <a:t>一个直观的例子：</a:t>
            </a:r>
            <a:endParaRPr lang="en-US" altLang="zh-CN" dirty="0" smtClean="0"/>
          </a:p>
          <a:p>
            <a:pPr marL="457200" indent="-457200" algn="l">
              <a:buAutoNum type="arabicPeriod"/>
            </a:pPr>
            <a:r>
              <a:rPr lang="zh-CN" altLang="en-US" dirty="0" smtClean="0"/>
              <a:t>频率学派强调频率的“自然属性”，认为应该使用事件在重复试验中发生的频率作为其发生的概率的估计</a:t>
            </a:r>
            <a:endParaRPr lang="en-US" altLang="zh-CN" dirty="0" smtClean="0"/>
          </a:p>
          <a:p>
            <a:pPr marL="457200" indent="-457200" algn="l">
              <a:buAutoNum type="arabicPeriod"/>
            </a:pPr>
            <a:r>
              <a:rPr lang="zh-CN" altLang="en-US" dirty="0" smtClean="0"/>
              <a:t>贝叶斯学派不强调事件的“客观随机性”，认为仅仅只是“观察者”不知道事件的结果。换句话说，贝叶斯学派认为：事件之所以具有随机性仅仅是因为“观察者”的知识不完备，但是对于“知情者”来说，该事件其实不具备随机性。随机性的根源不在于事件，而在于“观察者”对该事件的知识状态</a:t>
            </a:r>
            <a:endParaRPr lang="en-US" altLang="zh-CN" dirty="0"/>
          </a:p>
        </p:txBody>
      </p:sp>
    </p:spTree>
    <p:extLst>
      <p:ext uri="{BB962C8B-B14F-4D97-AF65-F5344CB8AC3E}">
        <p14:creationId xmlns:p14="http://schemas.microsoft.com/office/powerpoint/2010/main" val="286750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首先看一个例子：</a:t>
            </a:r>
            <a:endParaRPr lang="en-US" altLang="zh-CN" dirty="0" smtClean="0"/>
          </a:p>
          <a:p>
            <a:pPr algn="l"/>
            <a:endParaRPr lang="en-US" altLang="zh-CN" dirty="0"/>
          </a:p>
          <a:p>
            <a:pPr algn="l"/>
            <a:endParaRPr lang="en-US" altLang="zh-CN" dirty="0" smtClean="0"/>
          </a:p>
          <a:p>
            <a:pPr algn="l"/>
            <a:endParaRPr lang="en-US" altLang="zh-CN" dirty="0"/>
          </a:p>
          <a:p>
            <a:pPr algn="l"/>
            <a:endParaRPr lang="en-US" altLang="zh-CN" dirty="0" smtClean="0"/>
          </a:p>
          <a:p>
            <a:pPr algn="l"/>
            <a:endParaRPr lang="en-US" altLang="zh-CN" dirty="0"/>
          </a:p>
          <a:p>
            <a:pPr algn="l"/>
            <a:endParaRPr lang="en-US" altLang="zh-CN" dirty="0" smtClean="0"/>
          </a:p>
          <a:p>
            <a:pPr algn="l"/>
            <a:endParaRPr lang="en-US" altLang="zh-CN" dirty="0"/>
          </a:p>
          <a:p>
            <a:pPr algn="l"/>
            <a:endParaRPr lang="en-US" altLang="zh-CN" dirty="0" smtClean="0"/>
          </a:p>
          <a:p>
            <a:pPr algn="l"/>
            <a:r>
              <a:rPr lang="zh-CN" altLang="en-US" dirty="0" smtClean="0"/>
              <a:t>我们想预测的样本是：紫色、小、小孩、用脚踩，是否爆炸</a:t>
            </a:r>
            <a:endParaRPr lang="en-US" altLang="zh-CN" dirty="0" smtClean="0"/>
          </a:p>
          <a:p>
            <a:pPr algn="l"/>
            <a:endParaRPr lang="en-US" altLang="zh-CN" dirty="0" smtClean="0"/>
          </a:p>
        </p:txBody>
      </p:sp>
      <p:pic>
        <p:nvPicPr>
          <p:cNvPr id="4" name="Picture 3"/>
          <p:cNvPicPr>
            <a:picLocks noChangeAspect="1"/>
          </p:cNvPicPr>
          <p:nvPr/>
        </p:nvPicPr>
        <p:blipFill>
          <a:blip r:embed="rId2"/>
          <a:stretch>
            <a:fillRect/>
          </a:stretch>
        </p:blipFill>
        <p:spPr>
          <a:xfrm>
            <a:off x="3054985" y="2230581"/>
            <a:ext cx="5985106" cy="3106305"/>
          </a:xfrm>
          <a:prstGeom prst="rect">
            <a:avLst/>
          </a:prstGeom>
        </p:spPr>
      </p:pic>
    </p:spTree>
    <p:extLst>
      <p:ext uri="{BB962C8B-B14F-4D97-AF65-F5344CB8AC3E}">
        <p14:creationId xmlns:p14="http://schemas.microsoft.com/office/powerpoint/2010/main" val="963513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我们首先梳理一下这个问题：</a:t>
            </a:r>
            <a:endParaRPr lang="en-US" altLang="zh-CN" dirty="0" smtClean="0"/>
          </a:p>
          <a:p>
            <a:pPr algn="l"/>
            <a:r>
              <a:rPr lang="zh-CN" altLang="en-US" dirty="0" smtClean="0"/>
              <a:t>已知的是：</a:t>
            </a:r>
            <a:endParaRPr lang="en-US" altLang="zh-CN" dirty="0" smtClean="0"/>
          </a:p>
          <a:p>
            <a:pPr algn="l"/>
            <a:r>
              <a:rPr lang="en-US" altLang="zh-CN" dirty="0" smtClean="0"/>
              <a:t>	</a:t>
            </a:r>
            <a:r>
              <a:rPr lang="zh-CN" altLang="en-US" dirty="0" smtClean="0"/>
              <a:t>某些特征，并知道这些特征是否会爆炸。</a:t>
            </a:r>
            <a:endParaRPr lang="en-US" altLang="zh-CN" dirty="0" smtClean="0"/>
          </a:p>
          <a:p>
            <a:pPr algn="l"/>
            <a:r>
              <a:rPr lang="zh-CN" altLang="en-US" dirty="0" smtClean="0"/>
              <a:t>要求的是：</a:t>
            </a:r>
            <a:endParaRPr lang="en-US" altLang="zh-CN" dirty="0" smtClean="0"/>
          </a:p>
          <a:p>
            <a:pPr algn="l"/>
            <a:r>
              <a:rPr lang="en-US" altLang="zh-CN" dirty="0" smtClean="0"/>
              <a:t>	</a:t>
            </a:r>
            <a:r>
              <a:rPr lang="zh-CN" altLang="en-US" dirty="0" smtClean="0"/>
              <a:t>给一组特征，这些特征是否会爆炸。</a:t>
            </a:r>
            <a:endParaRPr lang="en-US" altLang="zh-CN" dirty="0" smtClean="0"/>
          </a:p>
          <a:p>
            <a:pPr algn="l"/>
            <a:endParaRPr lang="en-US" altLang="zh-CN" dirty="0"/>
          </a:p>
          <a:p>
            <a:pPr algn="l"/>
            <a:r>
              <a:rPr lang="zh-CN" altLang="en-US" dirty="0" smtClean="0"/>
              <a:t>也就是说，给了一组特征，求这个样本属于哪一类的问题。</a:t>
            </a:r>
            <a:endParaRPr lang="en-US" altLang="zh-CN" dirty="0" smtClean="0"/>
          </a:p>
        </p:txBody>
      </p:sp>
    </p:spTree>
    <p:extLst>
      <p:ext uri="{BB962C8B-B14F-4D97-AF65-F5344CB8AC3E}">
        <p14:creationId xmlns:p14="http://schemas.microsoft.com/office/powerpoint/2010/main" val="162735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首先从经验上来看，我们可以去掉颜色的特征，因为颜色与爆炸并无影响。</a:t>
            </a:r>
            <a:endParaRPr lang="en-US" altLang="zh-CN" dirty="0" smtClean="0"/>
          </a:p>
          <a:p>
            <a:pPr algn="l"/>
            <a:r>
              <a:rPr lang="zh-CN" altLang="en-US" dirty="0" smtClean="0"/>
              <a:t>然后我们需要求的是：</a:t>
            </a:r>
            <a:endParaRPr lang="en-US" altLang="zh-CN" dirty="0" smtClean="0"/>
          </a:p>
          <a:p>
            <a:pPr algn="l"/>
            <a:r>
              <a:rPr lang="en-US" altLang="zh-CN" dirty="0"/>
              <a:t>P(</a:t>
            </a:r>
            <a:r>
              <a:rPr lang="zh-CN" altLang="en-US" dirty="0"/>
              <a:t>爆</a:t>
            </a:r>
            <a:r>
              <a:rPr lang="en-US" altLang="zh-CN" dirty="0" smtClean="0"/>
              <a:t>|</a:t>
            </a:r>
            <a:r>
              <a:rPr lang="zh-CN" altLang="en-US" dirty="0" smtClean="0"/>
              <a:t>小</a:t>
            </a:r>
            <a:r>
              <a:rPr lang="zh-CN" altLang="en-US" dirty="0"/>
              <a:t>，小孩，脚踩</a:t>
            </a:r>
            <a:r>
              <a:rPr lang="en-US" altLang="zh-CN" dirty="0"/>
              <a:t>) </a:t>
            </a:r>
            <a:r>
              <a:rPr lang="zh-CN" altLang="en-US" dirty="0"/>
              <a:t>和</a:t>
            </a:r>
            <a:r>
              <a:rPr lang="en-US" altLang="zh-CN" dirty="0"/>
              <a:t> P(</a:t>
            </a:r>
            <a:r>
              <a:rPr lang="zh-CN" altLang="en-US" dirty="0"/>
              <a:t>不爆</a:t>
            </a:r>
            <a:r>
              <a:rPr lang="en-US" altLang="zh-CN" dirty="0"/>
              <a:t>| </a:t>
            </a:r>
            <a:r>
              <a:rPr lang="zh-CN" altLang="en-US" dirty="0" smtClean="0"/>
              <a:t>小</a:t>
            </a:r>
            <a:r>
              <a:rPr lang="zh-CN" altLang="en-US" dirty="0"/>
              <a:t>，小孩，脚踩</a:t>
            </a:r>
            <a:r>
              <a:rPr lang="en-US" altLang="zh-CN" dirty="0" smtClean="0"/>
              <a:t>)</a:t>
            </a:r>
          </a:p>
          <a:p>
            <a:pPr algn="l"/>
            <a:r>
              <a:rPr lang="zh-CN" altLang="en-US" dirty="0" smtClean="0"/>
              <a:t>并比较它们大小。</a:t>
            </a:r>
            <a:endParaRPr lang="en-US" altLang="zh-CN" dirty="0" smtClean="0"/>
          </a:p>
          <a:p>
            <a:pPr algn="l"/>
            <a:endParaRPr lang="en-US" altLang="zh-CN" dirty="0"/>
          </a:p>
          <a:p>
            <a:pPr algn="l"/>
            <a:r>
              <a:rPr lang="zh-CN" altLang="en-US" dirty="0" smtClean="0"/>
              <a:t>以</a:t>
            </a:r>
            <a:r>
              <a:rPr lang="en-US" altLang="zh-CN" dirty="0"/>
              <a:t>P(</a:t>
            </a:r>
            <a:r>
              <a:rPr lang="zh-CN" altLang="en-US" dirty="0"/>
              <a:t>爆</a:t>
            </a:r>
            <a:r>
              <a:rPr lang="en-US" altLang="zh-CN" dirty="0" smtClean="0"/>
              <a:t>|</a:t>
            </a:r>
            <a:r>
              <a:rPr lang="zh-CN" altLang="en-US" dirty="0" smtClean="0"/>
              <a:t>小</a:t>
            </a:r>
            <a:r>
              <a:rPr lang="zh-CN" altLang="en-US" dirty="0"/>
              <a:t>，小孩，脚踩</a:t>
            </a:r>
            <a:r>
              <a:rPr lang="en-US" altLang="zh-CN" dirty="0"/>
              <a:t>) </a:t>
            </a:r>
            <a:r>
              <a:rPr lang="zh-CN" altLang="en-US" dirty="0" smtClean="0"/>
              <a:t>为例：</a:t>
            </a:r>
            <a:endParaRPr lang="en-US" altLang="zh-CN" dirty="0" smtClean="0"/>
          </a:p>
          <a:p>
            <a:pPr algn="l"/>
            <a:r>
              <a:rPr lang="en-US" altLang="zh-CN" dirty="0"/>
              <a:t>P(</a:t>
            </a:r>
            <a:r>
              <a:rPr lang="zh-CN" altLang="en-US" dirty="0"/>
              <a:t>爆</a:t>
            </a:r>
            <a:r>
              <a:rPr lang="en-US" altLang="zh-CN" dirty="0" smtClean="0"/>
              <a:t>|</a:t>
            </a:r>
            <a:r>
              <a:rPr lang="zh-CN" altLang="en-US" dirty="0" smtClean="0"/>
              <a:t>小</a:t>
            </a:r>
            <a:r>
              <a:rPr lang="zh-CN" altLang="en-US" dirty="0"/>
              <a:t>，小孩，脚踩</a:t>
            </a:r>
            <a:r>
              <a:rPr lang="en-US" altLang="zh-CN" dirty="0" smtClean="0"/>
              <a:t>) =</a:t>
            </a:r>
            <a:r>
              <a:rPr lang="zh-CN" altLang="en-US" dirty="0" smtClean="0"/>
              <a:t> </a:t>
            </a:r>
            <a:r>
              <a:rPr lang="en-US" altLang="zh-CN" dirty="0" smtClean="0"/>
              <a:t>P(</a:t>
            </a:r>
            <a:r>
              <a:rPr lang="zh-CN" altLang="en-US" dirty="0" smtClean="0"/>
              <a:t>小</a:t>
            </a:r>
            <a:r>
              <a:rPr lang="zh-CN" altLang="en-US" dirty="0"/>
              <a:t>，小孩，脚</a:t>
            </a:r>
            <a:r>
              <a:rPr lang="zh-CN" altLang="en-US" dirty="0" smtClean="0"/>
              <a:t>踩</a:t>
            </a:r>
            <a:r>
              <a:rPr lang="en-US" altLang="zh-CN" dirty="0" smtClean="0"/>
              <a:t>|</a:t>
            </a:r>
            <a:r>
              <a:rPr lang="zh-CN" altLang="en-US" dirty="0" smtClean="0"/>
              <a:t>爆</a:t>
            </a:r>
            <a:r>
              <a:rPr lang="en-US" altLang="zh-CN" dirty="0" smtClean="0"/>
              <a:t>)*P(</a:t>
            </a:r>
            <a:r>
              <a:rPr lang="zh-CN" altLang="en-US" dirty="0" smtClean="0"/>
              <a:t>爆</a:t>
            </a:r>
            <a:r>
              <a:rPr lang="en-US" altLang="zh-CN" dirty="0" smtClean="0"/>
              <a:t>)/ P(</a:t>
            </a:r>
            <a:r>
              <a:rPr lang="zh-CN" altLang="en-US" dirty="0" smtClean="0"/>
              <a:t>小</a:t>
            </a:r>
            <a:r>
              <a:rPr lang="zh-CN" altLang="en-US" dirty="0"/>
              <a:t>，小孩，</a:t>
            </a:r>
            <a:r>
              <a:rPr lang="zh-CN" altLang="en-US" dirty="0" smtClean="0"/>
              <a:t>脚踩</a:t>
            </a:r>
            <a:r>
              <a:rPr lang="en-US" altLang="zh-CN" dirty="0" smtClean="0"/>
              <a:t>)</a:t>
            </a:r>
            <a:endParaRPr lang="en-US" altLang="zh-CN" dirty="0"/>
          </a:p>
        </p:txBody>
      </p:sp>
    </p:spTree>
    <p:extLst>
      <p:ext uri="{BB962C8B-B14F-4D97-AF65-F5344CB8AC3E}">
        <p14:creationId xmlns:p14="http://schemas.microsoft.com/office/powerpoint/2010/main" val="1305572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此时先验概率 </a:t>
            </a:r>
            <a:r>
              <a:rPr lang="en-US" altLang="zh-CN" dirty="0" smtClean="0"/>
              <a:t>P</a:t>
            </a:r>
            <a:r>
              <a:rPr lang="en-US" altLang="zh-CN" dirty="0"/>
              <a:t>(</a:t>
            </a:r>
            <a:r>
              <a:rPr lang="zh-CN" altLang="en-US" dirty="0"/>
              <a:t>爆</a:t>
            </a:r>
            <a:r>
              <a:rPr lang="en-US" altLang="zh-CN" dirty="0" smtClean="0"/>
              <a:t>)</a:t>
            </a:r>
            <a:r>
              <a:rPr lang="zh-CN" altLang="en-US" dirty="0" smtClean="0"/>
              <a:t> </a:t>
            </a:r>
            <a:r>
              <a:rPr lang="en-US" altLang="zh-CN" dirty="0" smtClean="0"/>
              <a:t>=</a:t>
            </a:r>
            <a:r>
              <a:rPr lang="zh-CN" altLang="en-US" dirty="0" smtClean="0"/>
              <a:t> </a:t>
            </a:r>
            <a:r>
              <a:rPr lang="en-US" altLang="zh-CN" dirty="0" smtClean="0"/>
              <a:t>P(</a:t>
            </a:r>
            <a:r>
              <a:rPr lang="zh-CN" altLang="en-US" dirty="0" smtClean="0"/>
              <a:t>不爆</a:t>
            </a:r>
            <a:r>
              <a:rPr lang="en-US" altLang="zh-CN" dirty="0" smtClean="0"/>
              <a:t>)</a:t>
            </a:r>
            <a:r>
              <a:rPr lang="zh-CN" altLang="en-US" dirty="0" smtClean="0"/>
              <a:t>，且</a:t>
            </a:r>
            <a:r>
              <a:rPr lang="en-US" altLang="zh-CN" dirty="0"/>
              <a:t>P(</a:t>
            </a:r>
            <a:r>
              <a:rPr lang="zh-CN" altLang="en-US" dirty="0"/>
              <a:t>紫色，小，小孩，脚踩</a:t>
            </a:r>
            <a:r>
              <a:rPr lang="en-US" altLang="zh-CN" dirty="0" smtClean="0"/>
              <a:t>)</a:t>
            </a:r>
            <a:r>
              <a:rPr lang="zh-CN" altLang="en-US" dirty="0" smtClean="0"/>
              <a:t> 为一常数，两者对目标的比较来说不产生影响。所以只比较：</a:t>
            </a:r>
            <a:endParaRPr lang="en-US" altLang="zh-CN" dirty="0" smtClean="0"/>
          </a:p>
          <a:p>
            <a:pPr algn="l"/>
            <a:r>
              <a:rPr lang="en-US" altLang="zh-CN" dirty="0"/>
              <a:t>P(</a:t>
            </a:r>
            <a:r>
              <a:rPr lang="zh-CN" altLang="en-US" dirty="0"/>
              <a:t>小，小孩，脚踩</a:t>
            </a:r>
            <a:r>
              <a:rPr lang="en-US" altLang="zh-CN" dirty="0"/>
              <a:t>|</a:t>
            </a:r>
            <a:r>
              <a:rPr lang="zh-CN" altLang="en-US" dirty="0" smtClean="0"/>
              <a:t>爆</a:t>
            </a:r>
            <a:r>
              <a:rPr lang="en-US" altLang="zh-CN" dirty="0" smtClean="0"/>
              <a:t>)  </a:t>
            </a:r>
            <a:r>
              <a:rPr lang="zh-CN" altLang="en-US" dirty="0" smtClean="0"/>
              <a:t>与 </a:t>
            </a:r>
            <a:r>
              <a:rPr lang="en-US" altLang="zh-CN" dirty="0" smtClean="0"/>
              <a:t>P</a:t>
            </a:r>
            <a:r>
              <a:rPr lang="en-US" altLang="zh-CN" dirty="0"/>
              <a:t>(</a:t>
            </a:r>
            <a:r>
              <a:rPr lang="zh-CN" altLang="en-US" dirty="0"/>
              <a:t>小，小孩，脚踩</a:t>
            </a:r>
            <a:r>
              <a:rPr lang="en-US" altLang="zh-CN" dirty="0" smtClean="0"/>
              <a:t>|</a:t>
            </a:r>
            <a:r>
              <a:rPr lang="zh-CN" altLang="en-US" dirty="0" smtClean="0"/>
              <a:t>不爆</a:t>
            </a:r>
            <a:r>
              <a:rPr lang="en-US" altLang="zh-CN" dirty="0" smtClean="0"/>
              <a:t>)</a:t>
            </a:r>
            <a:r>
              <a:rPr lang="zh-CN" altLang="en-US" dirty="0" smtClean="0"/>
              <a:t> 即可</a:t>
            </a:r>
            <a:endParaRPr lang="en-US" altLang="zh-CN" dirty="0" smtClean="0"/>
          </a:p>
          <a:p>
            <a:pPr algn="l"/>
            <a:endParaRPr lang="en-US" altLang="zh-CN" dirty="0"/>
          </a:p>
          <a:p>
            <a:pPr algn="l"/>
            <a:r>
              <a:rPr lang="en-US" altLang="zh-CN" dirty="0"/>
              <a:t>P(</a:t>
            </a:r>
            <a:r>
              <a:rPr lang="zh-CN" altLang="en-US" dirty="0"/>
              <a:t>小，小孩，脚踩</a:t>
            </a:r>
            <a:r>
              <a:rPr lang="en-US" altLang="zh-CN" dirty="0"/>
              <a:t>|</a:t>
            </a:r>
            <a:r>
              <a:rPr lang="zh-CN" altLang="en-US" dirty="0"/>
              <a:t>爆</a:t>
            </a:r>
            <a:r>
              <a:rPr lang="en-US" altLang="zh-CN" dirty="0" smtClean="0"/>
              <a:t>) </a:t>
            </a:r>
            <a:r>
              <a:rPr lang="zh-CN" altLang="en-US" dirty="0" smtClean="0"/>
              <a:t>的求解为：</a:t>
            </a:r>
            <a:r>
              <a:rPr lang="en-US" altLang="zh-CN" dirty="0" smtClean="0"/>
              <a:t>P(</a:t>
            </a:r>
            <a:r>
              <a:rPr lang="zh-CN" altLang="en-US" dirty="0" smtClean="0"/>
              <a:t>小</a:t>
            </a:r>
            <a:r>
              <a:rPr lang="en-US" altLang="zh-CN" dirty="0" smtClean="0"/>
              <a:t>|</a:t>
            </a:r>
            <a:r>
              <a:rPr lang="zh-CN" altLang="en-US" dirty="0" smtClean="0"/>
              <a:t>爆</a:t>
            </a:r>
            <a:r>
              <a:rPr lang="en-US" altLang="zh-CN" dirty="0" smtClean="0"/>
              <a:t>) x P(</a:t>
            </a:r>
            <a:r>
              <a:rPr lang="zh-CN" altLang="en-US" dirty="0" smtClean="0"/>
              <a:t>小孩</a:t>
            </a:r>
            <a:r>
              <a:rPr lang="en-US" altLang="zh-CN" dirty="0" smtClean="0"/>
              <a:t>|</a:t>
            </a:r>
            <a:r>
              <a:rPr lang="zh-CN" altLang="en-US" dirty="0" smtClean="0"/>
              <a:t>爆</a:t>
            </a:r>
            <a:r>
              <a:rPr lang="en-US" altLang="zh-CN" dirty="0" smtClean="0"/>
              <a:t>) x P(</a:t>
            </a:r>
            <a:r>
              <a:rPr lang="zh-CN" altLang="en-US" dirty="0" smtClean="0"/>
              <a:t>脚踩</a:t>
            </a:r>
            <a:r>
              <a:rPr lang="en-US" altLang="zh-CN" dirty="0" smtClean="0"/>
              <a:t>|</a:t>
            </a:r>
            <a:r>
              <a:rPr lang="zh-CN" altLang="en-US" dirty="0" smtClean="0"/>
              <a:t>爆</a:t>
            </a:r>
            <a:r>
              <a:rPr lang="en-US" altLang="zh-CN" dirty="0" smtClean="0"/>
              <a:t>) </a:t>
            </a:r>
          </a:p>
          <a:p>
            <a:pPr algn="l"/>
            <a:endParaRPr lang="en-US" altLang="zh-CN" dirty="0" smtClean="0"/>
          </a:p>
          <a:p>
            <a:pPr algn="l"/>
            <a:r>
              <a:rPr lang="zh-CN" altLang="en-US" dirty="0" smtClean="0"/>
              <a:t>这些概率我们可以直接在训练集里的</a:t>
            </a:r>
            <a:r>
              <a:rPr lang="en-US" altLang="zh-CN" dirty="0" smtClean="0"/>
              <a:t>label</a:t>
            </a:r>
            <a:r>
              <a:rPr lang="zh-CN" altLang="en-US" dirty="0" smtClean="0"/>
              <a:t>为爆的数据里计算得出。比如一共三个爆炸，其中两个是小孩，则</a:t>
            </a:r>
            <a:r>
              <a:rPr lang="en-US" altLang="zh-CN" dirty="0" smtClean="0"/>
              <a:t>P(</a:t>
            </a:r>
            <a:r>
              <a:rPr lang="zh-CN" altLang="en-US" dirty="0" smtClean="0"/>
              <a:t>小孩</a:t>
            </a:r>
            <a:r>
              <a:rPr lang="en-US" altLang="zh-CN" dirty="0" smtClean="0"/>
              <a:t>|</a:t>
            </a:r>
            <a:r>
              <a:rPr lang="zh-CN" altLang="en-US" dirty="0" smtClean="0"/>
              <a:t>爆</a:t>
            </a:r>
            <a:r>
              <a:rPr lang="en-US" altLang="zh-CN" dirty="0" smtClean="0"/>
              <a:t>) </a:t>
            </a:r>
            <a:r>
              <a:rPr lang="zh-CN" altLang="en-US" dirty="0" smtClean="0"/>
              <a:t>为</a:t>
            </a:r>
            <a:r>
              <a:rPr lang="en-US" altLang="zh-CN" dirty="0" smtClean="0"/>
              <a:t> 2/3</a:t>
            </a:r>
            <a:r>
              <a:rPr lang="zh-CN" altLang="en-US" dirty="0" smtClean="0"/>
              <a:t>。</a:t>
            </a:r>
            <a:endParaRPr lang="en-US" altLang="zh-CN" dirty="0" smtClean="0"/>
          </a:p>
          <a:p>
            <a:pPr algn="l"/>
            <a:endParaRPr lang="en-US" altLang="zh-CN" dirty="0"/>
          </a:p>
          <a:p>
            <a:pPr algn="l"/>
            <a:r>
              <a:rPr lang="zh-CN" altLang="en-US" dirty="0" smtClean="0"/>
              <a:t>最终求得</a:t>
            </a:r>
            <a:r>
              <a:rPr lang="en-US" altLang="zh-CN" dirty="0" smtClean="0"/>
              <a:t> P(</a:t>
            </a:r>
            <a:r>
              <a:rPr lang="zh-CN" altLang="en-US" dirty="0" smtClean="0"/>
              <a:t>不爆炸</a:t>
            </a:r>
            <a:r>
              <a:rPr lang="en-US" altLang="zh-CN" dirty="0" smtClean="0"/>
              <a:t>) = 5/54</a:t>
            </a:r>
            <a:r>
              <a:rPr lang="zh-CN" altLang="en-US" dirty="0" smtClean="0"/>
              <a:t>，</a:t>
            </a:r>
            <a:r>
              <a:rPr lang="en-US" altLang="zh-CN" dirty="0" smtClean="0"/>
              <a:t>P(</a:t>
            </a:r>
            <a:r>
              <a:rPr lang="zh-CN" altLang="en-US" dirty="0" smtClean="0"/>
              <a:t>爆炸</a:t>
            </a:r>
            <a:r>
              <a:rPr lang="en-US" altLang="zh-CN" dirty="0" smtClean="0"/>
              <a:t>) = 5/108</a:t>
            </a:r>
          </a:p>
        </p:txBody>
      </p:sp>
    </p:spTree>
    <p:extLst>
      <p:ext uri="{BB962C8B-B14F-4D97-AF65-F5344CB8AC3E}">
        <p14:creationId xmlns:p14="http://schemas.microsoft.com/office/powerpoint/2010/main" val="460729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总结一下思路，在上一方法中，我们先求的是模型的具体参数（先验概率、条件概率）：</a:t>
            </a:r>
            <a:endParaRPr lang="en-US" altLang="zh-CN" dirty="0" smtClean="0"/>
          </a:p>
          <a:p>
            <a:pPr algn="l"/>
            <a:r>
              <a:rPr lang="zh-CN" altLang="en-US" dirty="0" smtClean="0"/>
              <a:t>其中先验概率与条件概率可以通过训练集直接得出。</a:t>
            </a:r>
            <a:endParaRPr lang="en-US" altLang="zh-CN" dirty="0" smtClean="0"/>
          </a:p>
          <a:p>
            <a:pPr algn="l"/>
            <a:endParaRPr lang="en-US" altLang="zh-CN" dirty="0" smtClean="0"/>
          </a:p>
          <a:p>
            <a:pPr algn="l"/>
            <a:r>
              <a:rPr lang="zh-CN" altLang="en-US" dirty="0" smtClean="0"/>
              <a:t>然后我们是通过先验概率与条件概率求得了后验概率。</a:t>
            </a:r>
            <a:endParaRPr lang="en-US" altLang="zh-CN" dirty="0"/>
          </a:p>
          <a:p>
            <a:pPr algn="l"/>
            <a:endParaRPr lang="en-US" altLang="zh-CN" dirty="0" smtClean="0"/>
          </a:p>
        </p:txBody>
      </p:sp>
    </p:spTree>
    <p:extLst>
      <p:ext uri="{BB962C8B-B14F-4D97-AF65-F5344CB8AC3E}">
        <p14:creationId xmlns:p14="http://schemas.microsoft.com/office/powerpoint/2010/main" val="1173383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朴素贝叶斯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sz="2000" dirty="0" smtClean="0"/>
              <a:t>需要指出的是，以上算法存在一个问题：</a:t>
            </a:r>
            <a:endParaRPr lang="en-US" altLang="zh-CN" sz="2000" dirty="0" smtClean="0"/>
          </a:p>
          <a:p>
            <a:pPr algn="l"/>
            <a:r>
              <a:rPr lang="zh-CN" altLang="en-US" sz="2000" dirty="0" smtClean="0"/>
              <a:t>假设以上所有用脚踩的气球都爆炸了</a:t>
            </a:r>
            <a:r>
              <a:rPr lang="zh-CN" altLang="en-US" sz="2000" dirty="0"/>
              <a:t>，</a:t>
            </a:r>
            <a:r>
              <a:rPr lang="zh-CN" altLang="en-US" sz="2000" dirty="0" smtClean="0"/>
              <a:t>那么</a:t>
            </a:r>
            <a:r>
              <a:rPr lang="en-US" altLang="zh-CN" sz="2000" dirty="0" smtClean="0"/>
              <a:t>P(</a:t>
            </a:r>
            <a:r>
              <a:rPr lang="zh-CN" altLang="en-US" sz="2000" dirty="0" smtClean="0"/>
              <a:t>脚踩</a:t>
            </a:r>
            <a:r>
              <a:rPr lang="en-US" altLang="zh-CN" sz="2000" dirty="0" smtClean="0"/>
              <a:t>|</a:t>
            </a:r>
            <a:r>
              <a:rPr lang="zh-CN" altLang="en-US" sz="2000" dirty="0" smtClean="0"/>
              <a:t>不爆炸</a:t>
            </a:r>
            <a:r>
              <a:rPr lang="en-US" altLang="zh-CN" sz="2000" dirty="0" smtClean="0"/>
              <a:t>) = 0</a:t>
            </a:r>
            <a:r>
              <a:rPr lang="zh-CN" altLang="en-US" sz="2000" dirty="0" smtClean="0"/>
              <a:t>。</a:t>
            </a:r>
            <a:endParaRPr lang="en-US" altLang="zh-CN" sz="2000" dirty="0" smtClean="0"/>
          </a:p>
          <a:p>
            <a:pPr algn="l"/>
            <a:r>
              <a:rPr lang="zh-CN" altLang="en-US" sz="2000" dirty="0" smtClean="0"/>
              <a:t>而由于</a:t>
            </a:r>
            <a:endParaRPr lang="en-US" altLang="zh-CN" sz="2000" dirty="0" smtClean="0"/>
          </a:p>
          <a:p>
            <a:r>
              <a:rPr lang="en-US" altLang="zh-CN" sz="2000" dirty="0" smtClean="0"/>
              <a:t>P(</a:t>
            </a:r>
            <a:r>
              <a:rPr lang="zh-CN" altLang="en-US" sz="2000" dirty="0" smtClean="0"/>
              <a:t>不爆炸</a:t>
            </a:r>
            <a:r>
              <a:rPr lang="en-US" altLang="zh-CN" sz="2000" dirty="0" smtClean="0"/>
              <a:t>|</a:t>
            </a:r>
            <a:r>
              <a:rPr lang="zh-CN" altLang="en-US" sz="2000" dirty="0" smtClean="0"/>
              <a:t>小，小孩，脚踩</a:t>
            </a:r>
            <a:r>
              <a:rPr lang="en-US" altLang="zh-CN" sz="2000" dirty="0" smtClean="0"/>
              <a:t>) = </a:t>
            </a:r>
            <a:r>
              <a:rPr lang="en-US" altLang="zh-CN" sz="2000" dirty="0"/>
              <a:t>P(</a:t>
            </a:r>
            <a:r>
              <a:rPr lang="zh-CN" altLang="en-US" sz="2000" dirty="0"/>
              <a:t>小</a:t>
            </a:r>
            <a:r>
              <a:rPr lang="en-US" altLang="zh-CN" sz="2000" dirty="0" smtClean="0"/>
              <a:t>|</a:t>
            </a:r>
            <a:r>
              <a:rPr lang="zh-CN" altLang="en-US" sz="2000" dirty="0" smtClean="0"/>
              <a:t>不爆</a:t>
            </a:r>
            <a:r>
              <a:rPr lang="en-US" altLang="zh-CN" sz="2000" dirty="0" smtClean="0"/>
              <a:t>) </a:t>
            </a:r>
            <a:r>
              <a:rPr lang="en-US" altLang="zh-CN" sz="2000" dirty="0"/>
              <a:t>x P(</a:t>
            </a:r>
            <a:r>
              <a:rPr lang="zh-CN" altLang="en-US" sz="2000" dirty="0"/>
              <a:t>小孩</a:t>
            </a:r>
            <a:r>
              <a:rPr lang="en-US" altLang="zh-CN" sz="2000" dirty="0" smtClean="0"/>
              <a:t>|</a:t>
            </a:r>
            <a:r>
              <a:rPr lang="zh-CN" altLang="en-US" sz="2000" dirty="0" smtClean="0"/>
              <a:t>不爆</a:t>
            </a:r>
            <a:r>
              <a:rPr lang="en-US" altLang="zh-CN" sz="2000" dirty="0" smtClean="0"/>
              <a:t>) </a:t>
            </a:r>
            <a:r>
              <a:rPr lang="en-US" altLang="zh-CN" sz="2000" dirty="0"/>
              <a:t>x P(</a:t>
            </a:r>
            <a:r>
              <a:rPr lang="zh-CN" altLang="en-US" sz="2000" dirty="0"/>
              <a:t>脚踩</a:t>
            </a:r>
            <a:r>
              <a:rPr lang="en-US" altLang="zh-CN" sz="2000" dirty="0" smtClean="0"/>
              <a:t>|</a:t>
            </a:r>
            <a:r>
              <a:rPr lang="zh-CN" altLang="en-US" sz="2000" dirty="0" smtClean="0"/>
              <a:t>不爆</a:t>
            </a:r>
            <a:r>
              <a:rPr lang="en-US" altLang="zh-CN" sz="2000" dirty="0" smtClean="0"/>
              <a:t>) </a:t>
            </a:r>
          </a:p>
          <a:p>
            <a:pPr algn="l"/>
            <a:endParaRPr lang="en-US" altLang="zh-CN" sz="2000" dirty="0"/>
          </a:p>
          <a:p>
            <a:pPr algn="l"/>
            <a:r>
              <a:rPr lang="zh-CN" altLang="en-US" sz="2000" dirty="0" smtClean="0"/>
              <a:t>所以会得到 </a:t>
            </a:r>
            <a:r>
              <a:rPr lang="en-US" altLang="zh-CN" sz="2000" dirty="0" smtClean="0"/>
              <a:t>P(</a:t>
            </a:r>
            <a:r>
              <a:rPr lang="zh-CN" altLang="en-US" sz="2000" dirty="0" smtClean="0"/>
              <a:t>不爆炸</a:t>
            </a:r>
            <a:r>
              <a:rPr lang="en-US" altLang="zh-CN" sz="2000" dirty="0" smtClean="0"/>
              <a:t>) = 0</a:t>
            </a:r>
            <a:r>
              <a:rPr lang="zh-CN" altLang="en-US" sz="2000" dirty="0" smtClean="0"/>
              <a:t>。</a:t>
            </a:r>
            <a:endParaRPr lang="en-US" altLang="zh-CN" sz="2000" dirty="0" smtClean="0"/>
          </a:p>
          <a:p>
            <a:pPr algn="l"/>
            <a:endParaRPr lang="en-US" altLang="zh-CN" sz="2000" dirty="0"/>
          </a:p>
          <a:p>
            <a:pPr algn="l"/>
            <a:r>
              <a:rPr lang="zh-CN" altLang="en-US" sz="2000" dirty="0" smtClean="0"/>
              <a:t>若此时训练集里同时存在</a:t>
            </a:r>
            <a:r>
              <a:rPr lang="en-US" altLang="zh-CN" sz="2000" dirty="0"/>
              <a:t> </a:t>
            </a:r>
            <a:r>
              <a:rPr lang="en-US" altLang="zh-CN" sz="2000" dirty="0" smtClean="0"/>
              <a:t>P(</a:t>
            </a:r>
            <a:r>
              <a:rPr lang="zh-CN" altLang="en-US" sz="2000" dirty="0" smtClean="0"/>
              <a:t>小孩</a:t>
            </a:r>
            <a:r>
              <a:rPr lang="en-US" altLang="zh-CN" sz="2000" dirty="0" smtClean="0"/>
              <a:t>| </a:t>
            </a:r>
            <a:r>
              <a:rPr lang="zh-CN" altLang="en-US" sz="2000" dirty="0" smtClean="0"/>
              <a:t>爆炸</a:t>
            </a:r>
            <a:r>
              <a:rPr lang="en-US" altLang="zh-CN" sz="2000" dirty="0" smtClean="0"/>
              <a:t>) = 0</a:t>
            </a:r>
            <a:r>
              <a:rPr lang="zh-CN" altLang="en-US" sz="2000" dirty="0" smtClean="0"/>
              <a:t>，则同样会得到</a:t>
            </a:r>
            <a:r>
              <a:rPr lang="en-US" altLang="zh-CN" sz="2000" dirty="0" smtClean="0"/>
              <a:t> P(</a:t>
            </a:r>
            <a:r>
              <a:rPr lang="zh-CN" altLang="en-US" sz="2000" dirty="0" smtClean="0"/>
              <a:t>爆炸</a:t>
            </a:r>
            <a:r>
              <a:rPr lang="en-US" altLang="zh-CN" sz="2000" dirty="0" smtClean="0"/>
              <a:t>) = 0</a:t>
            </a:r>
          </a:p>
          <a:p>
            <a:pPr algn="l"/>
            <a:endParaRPr lang="en-US" altLang="zh-CN" sz="2000" dirty="0"/>
          </a:p>
          <a:p>
            <a:pPr algn="l"/>
            <a:r>
              <a:rPr lang="zh-CN" altLang="en-US" sz="2000" dirty="0" smtClean="0"/>
              <a:t>所以这便造成错误预测的问题。</a:t>
            </a:r>
            <a:endParaRPr lang="en-US" altLang="zh-CN" sz="2000" dirty="0" smtClean="0"/>
          </a:p>
        </p:txBody>
      </p:sp>
    </p:spTree>
    <p:extLst>
      <p:ext uri="{BB962C8B-B14F-4D97-AF65-F5344CB8AC3E}">
        <p14:creationId xmlns:p14="http://schemas.microsoft.com/office/powerpoint/2010/main" val="787102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拉普拉斯平滑</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解决以上问题的一个方法是在各个估计中加入平滑项。</a:t>
                </a:r>
                <a:endParaRPr lang="en-US" altLang="zh-CN" dirty="0" smtClean="0"/>
              </a:p>
              <a:p>
                <a:pPr algn="l"/>
                <a:r>
                  <a:rPr lang="zh-CN" altLang="en-US" dirty="0" smtClean="0"/>
                  <a:t>即：</a:t>
                </a:r>
                <a:endParaRPr lang="en-US" altLang="zh-CN" dirty="0" smtClean="0"/>
              </a:p>
              <a:p>
                <a:pPr algn="l"/>
                <a:r>
                  <a:rPr lang="zh-CN" altLang="en-US" dirty="0" smtClean="0"/>
                  <a:t>先验概率为：</a:t>
                </a:r>
                <a14:m>
                  <m:oMath xmlns:m="http://schemas.openxmlformats.org/officeDocument/2006/math">
                    <m:acc>
                      <m:accPr>
                        <m:chr m:val="̂"/>
                        <m:ctrlPr>
                          <a:rPr lang="de-DE" altLang="zh-CN" i="1" smtClean="0">
                            <a:latin typeface="Cambria Math" charset="0"/>
                          </a:rPr>
                        </m:ctrlPr>
                      </m:accPr>
                      <m:e>
                        <m:r>
                          <a:rPr lang="en-US" altLang="zh-CN" b="0" i="1" smtClean="0">
                            <a:latin typeface="Cambria Math" charset="0"/>
                          </a:rPr>
                          <m:t>𝑃</m:t>
                        </m:r>
                      </m:e>
                    </m:acc>
                    <m:d>
                      <m:dPr>
                        <m:ctrlPr>
                          <a:rPr lang="en-US" altLang="zh-CN" b="0" i="1" smtClean="0">
                            <a:latin typeface="Cambria Math" charset="0"/>
                          </a:rPr>
                        </m:ctrlPr>
                      </m:dPr>
                      <m:e>
                        <m:r>
                          <a:rPr lang="en-US" altLang="zh-CN" b="0" i="1" smtClean="0">
                            <a:latin typeface="Cambria Math" charset="0"/>
                          </a:rPr>
                          <m:t>𝑐</m:t>
                        </m:r>
                      </m:e>
                    </m:d>
                    <m:r>
                      <a:rPr lang="en-US" altLang="zh-CN" b="0" i="1" smtClean="0">
                        <a:latin typeface="Cambria Math" charset="0"/>
                      </a:rPr>
                      <m:t>=</m:t>
                    </m:r>
                    <m:f>
                      <m:fPr>
                        <m:ctrlPr>
                          <a:rPr lang="mr-IN" altLang="zh-CN" b="0" i="1" smtClean="0">
                            <a:latin typeface="Cambria Math" charset="0"/>
                          </a:rPr>
                        </m:ctrlPr>
                      </m:fPr>
                      <m:num>
                        <m:d>
                          <m:dPr>
                            <m:begChr m:val="|"/>
                            <m:endChr m:val="|"/>
                            <m:ctrlPr>
                              <a:rPr lang="en-US" altLang="zh-CN" b="0" i="1" smtClean="0">
                                <a:latin typeface="Cambria Math" charset="0"/>
                              </a:rPr>
                            </m:ctrlPr>
                          </m:dPr>
                          <m:e>
                            <m:sSub>
                              <m:sSubPr>
                                <m:ctrlPr>
                                  <a:rPr lang="en-US" altLang="zh-CN" b="0" i="1" smtClean="0">
                                    <a:latin typeface="Cambria Math" charset="0"/>
                                  </a:rPr>
                                </m:ctrlPr>
                              </m:sSubPr>
                              <m:e>
                                <m:r>
                                  <a:rPr lang="en-US" altLang="zh-CN" b="0" i="1" smtClean="0">
                                    <a:latin typeface="Cambria Math" charset="0"/>
                                  </a:rPr>
                                  <m:t>𝐷</m:t>
                                </m:r>
                              </m:e>
                              <m:sub>
                                <m:r>
                                  <a:rPr lang="en-US" altLang="zh-CN" b="0" i="1" smtClean="0">
                                    <a:latin typeface="Cambria Math" charset="0"/>
                                  </a:rPr>
                                  <m:t>𝑐</m:t>
                                </m:r>
                              </m:sub>
                            </m:sSub>
                          </m:e>
                        </m:d>
                        <m:r>
                          <a:rPr lang="en-US" altLang="zh-CN" b="0" i="1" smtClean="0">
                            <a:latin typeface="Cambria Math" charset="0"/>
                          </a:rPr>
                          <m:t>+1</m:t>
                        </m:r>
                      </m:num>
                      <m:den>
                        <m:d>
                          <m:dPr>
                            <m:begChr m:val="|"/>
                            <m:endChr m:val="|"/>
                            <m:ctrlPr>
                              <a:rPr lang="en-US" altLang="zh-CN" b="0" i="1" smtClean="0">
                                <a:latin typeface="Cambria Math" charset="0"/>
                              </a:rPr>
                            </m:ctrlPr>
                          </m:dPr>
                          <m:e>
                            <m:r>
                              <a:rPr lang="en-US" altLang="zh-CN" b="0" i="1" smtClean="0">
                                <a:latin typeface="Cambria Math" charset="0"/>
                              </a:rPr>
                              <m:t>𝐷</m:t>
                            </m:r>
                          </m:e>
                        </m:d>
                        <m:r>
                          <a:rPr lang="en-US" altLang="zh-CN" b="0" i="1" smtClean="0">
                            <a:latin typeface="Cambria Math" charset="0"/>
                          </a:rPr>
                          <m:t>+</m:t>
                        </m:r>
                        <m:r>
                          <a:rPr lang="en-US" altLang="zh-CN" b="0" i="1" smtClean="0">
                            <a:latin typeface="Cambria Math" charset="0"/>
                          </a:rPr>
                          <m:t>𝑁</m:t>
                        </m:r>
                      </m:den>
                    </m:f>
                  </m:oMath>
                </a14:m>
                <a:endParaRPr lang="en-US" altLang="zh-CN" dirty="0" smtClean="0"/>
              </a:p>
              <a:p>
                <a:pPr algn="l"/>
                <a:r>
                  <a:rPr lang="zh-CN" altLang="en-US" dirty="0" smtClean="0"/>
                  <a:t>条件概率为：</a:t>
                </a:r>
                <a:r>
                  <a:rPr lang="de-DE" altLang="zh-CN" dirty="0"/>
                  <a:t> </a:t>
                </a:r>
                <a14:m>
                  <m:oMath xmlns:m="http://schemas.openxmlformats.org/officeDocument/2006/math">
                    <m:acc>
                      <m:accPr>
                        <m:chr m:val="̂"/>
                        <m:ctrlPr>
                          <a:rPr lang="de-DE" altLang="zh-CN" i="1">
                            <a:latin typeface="Cambria Math" charset="0"/>
                          </a:rPr>
                        </m:ctrlPr>
                      </m:accPr>
                      <m:e>
                        <m:r>
                          <a:rPr lang="en-US" altLang="zh-CN" i="1">
                            <a:latin typeface="Cambria Math" charset="0"/>
                          </a:rPr>
                          <m:t>𝑃</m:t>
                        </m:r>
                      </m:e>
                    </m:acc>
                    <m:d>
                      <m:dPr>
                        <m:ctrlPr>
                          <a:rPr lang="en-US" altLang="zh-CN" b="0" i="1" smtClean="0">
                            <a:latin typeface="Cambria Math" charset="0"/>
                          </a:rPr>
                        </m:ctrlPr>
                      </m:dPr>
                      <m:e>
                        <m:sSub>
                          <m:sSubPr>
                            <m:ctrlPr>
                              <a:rPr lang="en-US" altLang="zh-CN" b="0" i="1" smtClean="0">
                                <a:latin typeface="Cambria Math" charset="0"/>
                              </a:rPr>
                            </m:ctrlPr>
                          </m:sSubPr>
                          <m:e>
                            <m:r>
                              <a:rPr lang="en-US" altLang="zh-CN" b="0" i="1" smtClean="0">
                                <a:latin typeface="Cambria Math" charset="0"/>
                              </a:rPr>
                              <m:t>𝑥</m:t>
                            </m:r>
                          </m:e>
                          <m:sub>
                            <m:r>
                              <a:rPr lang="en-US" altLang="zh-CN" b="0" i="1" smtClean="0">
                                <a:latin typeface="Cambria Math" charset="0"/>
                              </a:rPr>
                              <m:t>𝑖</m:t>
                            </m:r>
                          </m:sub>
                        </m:sSub>
                      </m:e>
                      <m:e>
                        <m:r>
                          <a:rPr lang="en-US" altLang="zh-CN" b="0" i="1" smtClean="0">
                            <a:latin typeface="Cambria Math" charset="0"/>
                          </a:rPr>
                          <m:t>𝑐</m:t>
                        </m:r>
                      </m:e>
                    </m:d>
                    <m:r>
                      <a:rPr lang="en-US" altLang="zh-CN" b="0" i="1" smtClean="0">
                        <a:latin typeface="Cambria Math" charset="0"/>
                      </a:rPr>
                      <m:t>=</m:t>
                    </m:r>
                    <m:f>
                      <m:fPr>
                        <m:ctrlPr>
                          <a:rPr lang="mr-IN" altLang="zh-CN" b="0" i="1" smtClean="0">
                            <a:latin typeface="Cambria Math" charset="0"/>
                          </a:rPr>
                        </m:ctrlPr>
                      </m:fPr>
                      <m:num>
                        <m:d>
                          <m:dPr>
                            <m:begChr m:val="|"/>
                            <m:endChr m:val="|"/>
                            <m:ctrlPr>
                              <a:rPr lang="en-US" altLang="zh-CN" b="0" i="1" smtClean="0">
                                <a:latin typeface="Cambria Math" charset="0"/>
                              </a:rPr>
                            </m:ctrlPr>
                          </m:dPr>
                          <m:e>
                            <m:sSub>
                              <m:sSubPr>
                                <m:ctrlPr>
                                  <a:rPr lang="en-US" altLang="zh-CN" b="0" i="1" smtClean="0">
                                    <a:latin typeface="Cambria Math" charset="0"/>
                                  </a:rPr>
                                </m:ctrlPr>
                              </m:sSubPr>
                              <m:e>
                                <m:r>
                                  <a:rPr lang="en-US" altLang="zh-CN" b="0" i="1" smtClean="0">
                                    <a:latin typeface="Cambria Math" charset="0"/>
                                  </a:rPr>
                                  <m:t>𝐷</m:t>
                                </m:r>
                              </m:e>
                              <m:sub>
                                <m:r>
                                  <a:rPr lang="en-US" altLang="zh-CN" b="0" i="1" smtClean="0">
                                    <a:latin typeface="Cambria Math" charset="0"/>
                                  </a:rPr>
                                  <m:t>𝑐</m:t>
                                </m:r>
                                <m:r>
                                  <a:rPr lang="en-US" altLang="zh-CN" b="0" i="1" smtClean="0">
                                    <a:latin typeface="Cambria Math" charset="0"/>
                                  </a:rPr>
                                  <m:t>,</m:t>
                                </m:r>
                                <m:r>
                                  <a:rPr lang="en-US" altLang="zh-CN" b="0" i="1" smtClean="0">
                                    <a:latin typeface="Cambria Math" charset="0"/>
                                  </a:rPr>
                                  <m:t>𝑥𝑖</m:t>
                                </m:r>
                              </m:sub>
                            </m:sSub>
                          </m:e>
                        </m:d>
                        <m:r>
                          <a:rPr lang="en-US" altLang="zh-CN" b="0" i="1" smtClean="0">
                            <a:latin typeface="Cambria Math" charset="0"/>
                          </a:rPr>
                          <m:t>+1</m:t>
                        </m:r>
                      </m:num>
                      <m:den>
                        <m:d>
                          <m:dPr>
                            <m:begChr m:val="|"/>
                            <m:endChr m:val="|"/>
                            <m:ctrlPr>
                              <a:rPr lang="en-US" altLang="zh-CN" b="0" i="1" smtClean="0">
                                <a:latin typeface="Cambria Math" charset="0"/>
                              </a:rPr>
                            </m:ctrlPr>
                          </m:dPr>
                          <m:e>
                            <m:sSub>
                              <m:sSubPr>
                                <m:ctrlPr>
                                  <a:rPr lang="en-US" altLang="zh-CN" b="0" i="1" smtClean="0">
                                    <a:latin typeface="Cambria Math" charset="0"/>
                                  </a:rPr>
                                </m:ctrlPr>
                              </m:sSubPr>
                              <m:e>
                                <m:r>
                                  <a:rPr lang="en-US" altLang="zh-CN" b="0" i="1" smtClean="0">
                                    <a:latin typeface="Cambria Math" charset="0"/>
                                  </a:rPr>
                                  <m:t>𝐷</m:t>
                                </m:r>
                              </m:e>
                              <m:sub>
                                <m:r>
                                  <a:rPr lang="en-US" altLang="zh-CN" b="0" i="1" smtClean="0">
                                    <a:latin typeface="Cambria Math" charset="0"/>
                                  </a:rPr>
                                  <m:t>𝑐</m:t>
                                </m:r>
                              </m:sub>
                            </m:sSub>
                          </m:e>
                        </m:d>
                        <m:r>
                          <a:rPr lang="en-US" altLang="zh-CN" b="0" i="1" smtClean="0">
                            <a:latin typeface="Cambria Math" charset="0"/>
                          </a:rPr>
                          <m:t>+</m:t>
                        </m:r>
                        <m:sSub>
                          <m:sSubPr>
                            <m:ctrlPr>
                              <a:rPr lang="en-US" altLang="zh-CN" b="0" i="1" smtClean="0">
                                <a:latin typeface="Cambria Math" charset="0"/>
                              </a:rPr>
                            </m:ctrlPr>
                          </m:sSubPr>
                          <m:e>
                            <m:r>
                              <a:rPr lang="en-US" altLang="zh-CN" b="0" i="1" smtClean="0">
                                <a:latin typeface="Cambria Math" charset="0"/>
                              </a:rPr>
                              <m:t>𝑁</m:t>
                            </m:r>
                          </m:e>
                          <m:sub>
                            <m:r>
                              <a:rPr lang="en-US" altLang="zh-CN" b="0" i="1" smtClean="0">
                                <a:latin typeface="Cambria Math" charset="0"/>
                              </a:rPr>
                              <m:t>𝑖</m:t>
                            </m:r>
                          </m:sub>
                        </m:sSub>
                      </m:den>
                    </m:f>
                  </m:oMath>
                </a14:m>
                <a:endParaRPr lang="en-US" altLang="zh-CN" dirty="0" smtClean="0"/>
              </a:p>
              <a:p>
                <a:pPr algn="l"/>
                <a:endParaRPr lang="en-US" altLang="zh-CN" dirty="0"/>
              </a:p>
              <a:p>
                <a:pPr algn="l"/>
                <a:r>
                  <a:rPr lang="zh-CN" altLang="en-US" dirty="0" smtClean="0"/>
                  <a:t>其中</a:t>
                </a:r>
                <a:r>
                  <a:rPr lang="en-US" altLang="zh-CN" dirty="0" smtClean="0"/>
                  <a:t>|D| </a:t>
                </a:r>
                <a:r>
                  <a:rPr lang="zh-CN" altLang="en-US" dirty="0" smtClean="0"/>
                  <a:t>为训练集总数，</a:t>
                </a:r>
                <a:r>
                  <a:rPr lang="en-US" altLang="zh-CN" dirty="0" smtClean="0"/>
                  <a:t>|D</a:t>
                </a:r>
                <a:r>
                  <a:rPr lang="en-US" altLang="zh-CN" baseline="-25000" dirty="0" smtClean="0"/>
                  <a:t>C</a:t>
                </a:r>
                <a:r>
                  <a:rPr lang="en-US" altLang="zh-CN" dirty="0" smtClean="0"/>
                  <a:t>| </a:t>
                </a:r>
                <a:r>
                  <a:rPr lang="zh-CN" altLang="en-US" dirty="0" smtClean="0"/>
                  <a:t>为类别为 </a:t>
                </a:r>
                <a:r>
                  <a:rPr lang="en-US" altLang="zh-CN" dirty="0" smtClean="0"/>
                  <a:t>c</a:t>
                </a:r>
                <a:r>
                  <a:rPr lang="zh-CN" altLang="en-US" dirty="0" smtClean="0"/>
                  <a:t> 的样本总数；</a:t>
                </a:r>
                <a:endParaRPr lang="en-US" altLang="zh-CN" dirty="0" smtClean="0"/>
              </a:p>
              <a:p>
                <a:pPr algn="l"/>
                <a:r>
                  <a:rPr lang="en-US" altLang="zh-CN" dirty="0" smtClean="0"/>
                  <a:t>N</a:t>
                </a:r>
                <a:r>
                  <a:rPr lang="zh-CN" altLang="en-US" dirty="0" smtClean="0"/>
                  <a:t>为训练集中可能的类别数；</a:t>
                </a:r>
                <a:endParaRPr lang="en-US" altLang="zh-CN" dirty="0"/>
              </a:p>
              <a:p>
                <a:pPr algn="l"/>
                <a:r>
                  <a:rPr lang="en-US" altLang="zh-CN" dirty="0" smtClean="0"/>
                  <a:t>|</a:t>
                </a:r>
                <a:r>
                  <a:rPr lang="en-US" altLang="zh-CN" dirty="0" err="1" smtClean="0"/>
                  <a:t>D</a:t>
                </a:r>
                <a:r>
                  <a:rPr lang="en-US" altLang="zh-CN" baseline="-25000" dirty="0" err="1" smtClean="0"/>
                  <a:t>C,xi</a:t>
                </a:r>
                <a:r>
                  <a:rPr lang="en-US" altLang="zh-CN" dirty="0" smtClean="0"/>
                  <a:t>|</a:t>
                </a:r>
                <a:r>
                  <a:rPr lang="zh-CN" altLang="en-US" dirty="0" smtClean="0"/>
                  <a:t>为类别为 </a:t>
                </a:r>
                <a:r>
                  <a:rPr lang="en-US" altLang="zh-CN" dirty="0" smtClean="0"/>
                  <a:t>c</a:t>
                </a:r>
                <a:r>
                  <a:rPr lang="zh-CN" altLang="en-US" dirty="0" smtClean="0"/>
                  <a:t> 的样本里</a:t>
                </a:r>
                <a:r>
                  <a:rPr lang="en-US" altLang="zh-CN" dirty="0" smtClean="0"/>
                  <a:t>xi</a:t>
                </a:r>
                <a:r>
                  <a:rPr lang="zh-CN" altLang="en-US" dirty="0" smtClean="0"/>
                  <a:t> 占的总数；</a:t>
                </a:r>
                <a:endParaRPr lang="en-US" altLang="zh-CN" dirty="0" smtClean="0"/>
              </a:p>
              <a:p>
                <a:pPr algn="l"/>
                <a:r>
                  <a:rPr lang="en-US" altLang="zh-CN" dirty="0" smtClean="0"/>
                  <a:t>N</a:t>
                </a:r>
                <a:r>
                  <a:rPr lang="en-US" altLang="zh-CN" baseline="-25000" dirty="0" smtClean="0"/>
                  <a:t>i</a:t>
                </a:r>
                <a:r>
                  <a:rPr lang="zh-CN" altLang="en-US" dirty="0" smtClean="0"/>
                  <a:t> 为第 </a:t>
                </a:r>
                <a:r>
                  <a:rPr lang="en-US" altLang="zh-CN" dirty="0" err="1" smtClean="0"/>
                  <a:t>i</a:t>
                </a:r>
                <a:r>
                  <a:rPr lang="zh-CN" altLang="en-US" dirty="0" smtClean="0"/>
                  <a:t> 个属性可能的取值数；</a:t>
                </a:r>
                <a:endParaRPr lang="en-US" altLang="zh-CN" dirty="0" smtClean="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1524000" y="1696277"/>
                <a:ext cx="9144000" cy="4625009"/>
              </a:xfrm>
              <a:blipFill rotWithShape="0">
                <a:blip r:embed="rId2"/>
                <a:stretch>
                  <a:fillRect l="-1000" t="-1713" b="-395"/>
                </a:stretch>
              </a:blipFill>
            </p:spPr>
            <p:txBody>
              <a:bodyPr/>
              <a:lstStyle/>
              <a:p>
                <a:r>
                  <a:rPr lang="en-US">
                    <a:noFill/>
                  </a:rPr>
                  <a:t> </a:t>
                </a:r>
              </a:p>
            </p:txBody>
          </p:sp>
        </mc:Fallback>
      </mc:AlternateContent>
    </p:spTree>
    <p:extLst>
      <p:ext uri="{BB962C8B-B14F-4D97-AF65-F5344CB8AC3E}">
        <p14:creationId xmlns:p14="http://schemas.microsoft.com/office/powerpoint/2010/main" val="1521584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拉普拉斯平滑</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加入拉普拉斯平滑后，新的概率为：</a:t>
            </a:r>
            <a:endParaRPr lang="en-US" altLang="zh-CN" dirty="0" smtClean="0"/>
          </a:p>
          <a:p>
            <a:pPr algn="l"/>
            <a:r>
              <a:rPr lang="en-US" altLang="zh-CN" dirty="0" smtClean="0"/>
              <a:t>p(</a:t>
            </a:r>
            <a:r>
              <a:rPr lang="zh-CN" altLang="en-US" dirty="0" smtClean="0"/>
              <a:t>小</a:t>
            </a:r>
            <a:r>
              <a:rPr lang="en-US" altLang="zh-CN" dirty="0" smtClean="0"/>
              <a:t>|</a:t>
            </a:r>
            <a:r>
              <a:rPr lang="zh-CN" altLang="en-US" dirty="0" smtClean="0"/>
              <a:t>不爆炸</a:t>
            </a:r>
            <a:r>
              <a:rPr lang="en-US" altLang="zh-CN" dirty="0" smtClean="0"/>
              <a:t>) = 5+1/6+2 = 3/4</a:t>
            </a:r>
          </a:p>
          <a:p>
            <a:pPr algn="l"/>
            <a:r>
              <a:rPr lang="mr-IN" altLang="zh-CN" dirty="0" smtClean="0"/>
              <a:t>…</a:t>
            </a:r>
            <a:endParaRPr lang="en-US" altLang="zh-CN" dirty="0" smtClean="0"/>
          </a:p>
        </p:txBody>
      </p:sp>
    </p:spTree>
    <p:extLst>
      <p:ext uri="{BB962C8B-B14F-4D97-AF65-F5344CB8AC3E}">
        <p14:creationId xmlns:p14="http://schemas.microsoft.com/office/powerpoint/2010/main" val="1084815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连续属性的贝叶斯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endParaRPr lang="en-US" altLang="zh-CN" dirty="0" smtClean="0"/>
          </a:p>
        </p:txBody>
      </p:sp>
    </p:spTree>
    <p:extLst>
      <p:ext uri="{BB962C8B-B14F-4D97-AF65-F5344CB8AC3E}">
        <p14:creationId xmlns:p14="http://schemas.microsoft.com/office/powerpoint/2010/main" val="1116015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连续属性的贝叶斯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之前提到的数据特征都是离散型，如果特征为连续型呢？</a:t>
            </a:r>
            <a:endParaRPr lang="en-US" altLang="zh-CN" dirty="0" smtClean="0"/>
          </a:p>
          <a:p>
            <a:pPr algn="l"/>
            <a:endParaRPr lang="en-US" altLang="zh-CN" dirty="0"/>
          </a:p>
          <a:p>
            <a:pPr algn="l"/>
            <a:r>
              <a:rPr lang="zh-CN" altLang="en-US" dirty="0" smtClean="0"/>
              <a:t>对连续属性可以考虑概率密度函数，假设该变量服从正态分布（或称高斯分布），即：</a:t>
            </a:r>
            <a:endParaRPr lang="en-US" altLang="zh-CN" dirty="0" smtClean="0"/>
          </a:p>
          <a:p>
            <a:pPr algn="l"/>
            <a:endParaRPr lang="en-US" altLang="zh-CN" dirty="0"/>
          </a:p>
          <a:p>
            <a:pPr algn="l"/>
            <a:endParaRPr lang="en-US" altLang="zh-CN" dirty="0" smtClean="0"/>
          </a:p>
          <a:p>
            <a:pPr algn="l"/>
            <a:r>
              <a:rPr lang="zh-CN" altLang="en-US" dirty="0" smtClean="0"/>
              <a:t>其中。             分别是第</a:t>
            </a:r>
            <a:r>
              <a:rPr lang="en-US" altLang="zh-CN" dirty="0" smtClean="0"/>
              <a:t>c</a:t>
            </a:r>
            <a:r>
              <a:rPr lang="zh-CN" altLang="en-US" dirty="0" smtClean="0"/>
              <a:t>类样本在第 </a:t>
            </a:r>
            <a:r>
              <a:rPr lang="en-US" altLang="zh-CN" dirty="0" err="1" smtClean="0"/>
              <a:t>i</a:t>
            </a:r>
            <a:r>
              <a:rPr lang="zh-CN" altLang="en-US" dirty="0" smtClean="0"/>
              <a:t> 个属性上取值的均值和方差，则：</a:t>
            </a:r>
            <a:endParaRPr lang="en-US" altLang="zh-CN" dirty="0" smtClean="0"/>
          </a:p>
          <a:p>
            <a:pPr algn="l"/>
            <a:endParaRPr lang="en-US" altLang="zh-CN" dirty="0" smtClean="0"/>
          </a:p>
        </p:txBody>
      </p:sp>
      <p:pic>
        <p:nvPicPr>
          <p:cNvPr id="4" name="Picture 3"/>
          <p:cNvPicPr>
            <a:picLocks noChangeAspect="1"/>
          </p:cNvPicPr>
          <p:nvPr/>
        </p:nvPicPr>
        <p:blipFill>
          <a:blip r:embed="rId2"/>
          <a:stretch>
            <a:fillRect/>
          </a:stretch>
        </p:blipFill>
        <p:spPr>
          <a:xfrm>
            <a:off x="4648199" y="3465368"/>
            <a:ext cx="2237509" cy="387261"/>
          </a:xfrm>
          <a:prstGeom prst="rect">
            <a:avLst/>
          </a:prstGeom>
        </p:spPr>
      </p:pic>
      <p:pic>
        <p:nvPicPr>
          <p:cNvPr id="5" name="Picture 4"/>
          <p:cNvPicPr>
            <a:picLocks noChangeAspect="1"/>
          </p:cNvPicPr>
          <p:nvPr/>
        </p:nvPicPr>
        <p:blipFill>
          <a:blip r:embed="rId3"/>
          <a:stretch>
            <a:fillRect/>
          </a:stretch>
        </p:blipFill>
        <p:spPr>
          <a:xfrm>
            <a:off x="2247900" y="4330699"/>
            <a:ext cx="1097976" cy="365992"/>
          </a:xfrm>
          <a:prstGeom prst="rect">
            <a:avLst/>
          </a:prstGeom>
        </p:spPr>
      </p:pic>
      <p:pic>
        <p:nvPicPr>
          <p:cNvPr id="6" name="Picture 5"/>
          <p:cNvPicPr>
            <a:picLocks noChangeAspect="1"/>
          </p:cNvPicPr>
          <p:nvPr/>
        </p:nvPicPr>
        <p:blipFill>
          <a:blip r:embed="rId4"/>
          <a:stretch>
            <a:fillRect/>
          </a:stretch>
        </p:blipFill>
        <p:spPr>
          <a:xfrm>
            <a:off x="4078432" y="5011305"/>
            <a:ext cx="3619500" cy="825500"/>
          </a:xfrm>
          <a:prstGeom prst="rect">
            <a:avLst/>
          </a:prstGeom>
        </p:spPr>
      </p:pic>
    </p:spTree>
    <p:extLst>
      <p:ext uri="{BB962C8B-B14F-4D97-AF65-F5344CB8AC3E}">
        <p14:creationId xmlns:p14="http://schemas.microsoft.com/office/powerpoint/2010/main" val="904451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贝叶斯学派与频率学派</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举个例子：</a:t>
            </a:r>
            <a:endParaRPr lang="en-US" altLang="zh-CN" dirty="0" smtClean="0"/>
          </a:p>
          <a:p>
            <a:pPr algn="l"/>
            <a:r>
              <a:rPr lang="zh-CN" altLang="en-US" dirty="0" smtClean="0"/>
              <a:t>假设一个人抛了一枚均匀硬币到地上并迅速将其踩到脚底。而在他前面由近到远坐了三个人。他本人看到硬币是正面朝上的，其他三个人也或多或少看到了一些信息，但显然坐的越远，看到的越模糊。</a:t>
            </a:r>
            <a:endParaRPr lang="en-US" altLang="zh-CN" dirty="0" smtClean="0"/>
          </a:p>
          <a:p>
            <a:pPr algn="l"/>
            <a:endParaRPr lang="en-US" altLang="zh-CN" dirty="0"/>
          </a:p>
          <a:p>
            <a:pPr algn="l"/>
            <a:r>
              <a:rPr lang="zh-CN" altLang="en-US" dirty="0" smtClean="0"/>
              <a:t>对此，频率学派会认为，该硬币是正是反，各自的概率都是</a:t>
            </a:r>
            <a:r>
              <a:rPr lang="en-US" altLang="zh-CN" dirty="0" smtClean="0"/>
              <a:t>50%</a:t>
            </a:r>
            <a:r>
              <a:rPr lang="zh-CN" altLang="en-US" dirty="0" smtClean="0"/>
              <a:t>；但是贝叶斯学派会认为，对抛硬币的人来说，硬币是正面的概率就是</a:t>
            </a:r>
            <a:r>
              <a:rPr lang="en-US" altLang="zh-CN" dirty="0" smtClean="0"/>
              <a:t>100%</a:t>
            </a:r>
            <a:r>
              <a:rPr lang="zh-CN" altLang="en-US" dirty="0" smtClean="0"/>
              <a:t>，然后可能对离他最近的人来说是</a:t>
            </a:r>
            <a:r>
              <a:rPr lang="en-US" altLang="zh-CN" dirty="0" smtClean="0"/>
              <a:t>80%</a:t>
            </a:r>
            <a:r>
              <a:rPr lang="zh-CN" altLang="en-US" dirty="0" smtClean="0"/>
              <a:t>，对离他最远的人来说就可能是</a:t>
            </a:r>
            <a:r>
              <a:rPr lang="en-US" altLang="zh-CN" dirty="0" smtClean="0"/>
              <a:t>50%</a:t>
            </a:r>
            <a:endParaRPr lang="en-US" altLang="zh-CN" dirty="0"/>
          </a:p>
        </p:txBody>
      </p:sp>
    </p:spTree>
    <p:extLst>
      <p:ext uri="{BB962C8B-B14F-4D97-AF65-F5344CB8AC3E}">
        <p14:creationId xmlns:p14="http://schemas.microsoft.com/office/powerpoint/2010/main" val="1067870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smtClean="0"/>
              <a:t>连续属性的贝叶斯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所以，对于连续型的变量，只需要求出所有样本在此类上取值的均值与方差，然后套用正态分布公式即可求出对应的条件变量。</a:t>
            </a:r>
            <a:endParaRPr lang="en-US" altLang="zh-CN" dirty="0" smtClean="0"/>
          </a:p>
          <a:p>
            <a:pPr algn="l"/>
            <a:endParaRPr lang="en-US" altLang="zh-CN" dirty="0"/>
          </a:p>
          <a:p>
            <a:pPr algn="l"/>
            <a:r>
              <a:rPr lang="zh-CN" altLang="en-US" dirty="0" smtClean="0"/>
              <a:t>之后再使用贝叶斯后验概率公式即可。</a:t>
            </a:r>
            <a:endParaRPr lang="en-US" altLang="zh-CN" dirty="0" smtClean="0"/>
          </a:p>
          <a:p>
            <a:pPr algn="l"/>
            <a:endParaRPr lang="en-US" altLang="zh-CN" dirty="0"/>
          </a:p>
          <a:p>
            <a:pPr algn="l"/>
            <a:endParaRPr lang="en-US" altLang="zh-CN" dirty="0" smtClean="0"/>
          </a:p>
        </p:txBody>
      </p:sp>
    </p:spTree>
    <p:extLst>
      <p:ext uri="{BB962C8B-B14F-4D97-AF65-F5344CB8AC3E}">
        <p14:creationId xmlns:p14="http://schemas.microsoft.com/office/powerpoint/2010/main" val="1483666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混合型朴素</a:t>
            </a:r>
            <a:r>
              <a:rPr lang="zh-CN" altLang="en-US" dirty="0" smtClean="0"/>
              <a:t>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endParaRPr lang="en-US" altLang="zh-CN" dirty="0" smtClean="0"/>
          </a:p>
        </p:txBody>
      </p:sp>
    </p:spTree>
    <p:extLst>
      <p:ext uri="{BB962C8B-B14F-4D97-AF65-F5344CB8AC3E}">
        <p14:creationId xmlns:p14="http://schemas.microsoft.com/office/powerpoint/2010/main" val="1498019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混合型朴素</a:t>
            </a:r>
            <a:r>
              <a:rPr lang="zh-CN" altLang="en-US" dirty="0" smtClean="0"/>
              <a:t>贝叶斯</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在混合型朴素贝叶斯中，一般会直接结合（相乘）离散型朴素贝叶斯和连续型朴素贝叶斯。</a:t>
            </a:r>
            <a:endParaRPr lang="en-US" altLang="zh-CN" dirty="0" smtClean="0"/>
          </a:p>
          <a:p>
            <a:pPr algn="l"/>
            <a:r>
              <a:rPr lang="zh-CN" altLang="en-US" dirty="0" smtClean="0"/>
              <a:t>一个例子：</a:t>
            </a:r>
            <a:endParaRPr lang="en-US" altLang="zh-CN" dirty="0" smtClean="0"/>
          </a:p>
          <a:p>
            <a:pPr algn="l"/>
            <a:endParaRPr lang="en-US" altLang="zh-CN" dirty="0"/>
          </a:p>
          <a:p>
            <a:pPr algn="l"/>
            <a:endParaRPr lang="en-US" altLang="zh-CN" dirty="0" smtClean="0"/>
          </a:p>
          <a:p>
            <a:pPr algn="l"/>
            <a:endParaRPr lang="en-US" altLang="zh-CN" dirty="0"/>
          </a:p>
          <a:p>
            <a:pPr algn="l"/>
            <a:endParaRPr lang="en-US" altLang="zh-CN" dirty="0" smtClean="0"/>
          </a:p>
          <a:p>
            <a:pPr algn="l"/>
            <a:endParaRPr lang="en-US" altLang="zh-CN" dirty="0"/>
          </a:p>
          <a:p>
            <a:pPr algn="l"/>
            <a:endParaRPr lang="en-US" altLang="zh-CN" dirty="0" smtClean="0"/>
          </a:p>
          <a:p>
            <a:pPr algn="l"/>
            <a:r>
              <a:rPr lang="zh-CN" altLang="en-US" dirty="0" smtClean="0"/>
              <a:t>我们想预测的是：紫色、</a:t>
            </a:r>
            <a:r>
              <a:rPr lang="en-US" altLang="zh-CN" dirty="0" smtClean="0"/>
              <a:t>10</a:t>
            </a:r>
            <a:r>
              <a:rPr lang="zh-CN" altLang="en-US" dirty="0" smtClean="0"/>
              <a:t>、小孩、用脚踩</a:t>
            </a:r>
            <a:endParaRPr lang="en-US" altLang="zh-CN" dirty="0" smtClean="0"/>
          </a:p>
          <a:p>
            <a:pPr algn="l"/>
            <a:endParaRPr lang="en-US" altLang="zh-CN" dirty="0" smtClean="0"/>
          </a:p>
        </p:txBody>
      </p:sp>
      <p:pic>
        <p:nvPicPr>
          <p:cNvPr id="4" name="Picture 3"/>
          <p:cNvPicPr>
            <a:picLocks noChangeAspect="1"/>
          </p:cNvPicPr>
          <p:nvPr/>
        </p:nvPicPr>
        <p:blipFill>
          <a:blip r:embed="rId2"/>
          <a:stretch>
            <a:fillRect/>
          </a:stretch>
        </p:blipFill>
        <p:spPr>
          <a:xfrm>
            <a:off x="3532909" y="2498378"/>
            <a:ext cx="5732317" cy="3008047"/>
          </a:xfrm>
          <a:prstGeom prst="rect">
            <a:avLst/>
          </a:prstGeom>
        </p:spPr>
      </p:pic>
    </p:spTree>
    <p:extLst>
      <p:ext uri="{BB962C8B-B14F-4D97-AF65-F5344CB8AC3E}">
        <p14:creationId xmlns:p14="http://schemas.microsoft.com/office/powerpoint/2010/main" val="944590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混合型朴素</a:t>
            </a:r>
            <a:r>
              <a:rPr lang="zh-CN" altLang="en-US" dirty="0" smtClean="0"/>
              <a:t>贝叶斯</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先求直径的条件概率密度：</a:t>
                </a:r>
                <a:endParaRPr lang="en-US" altLang="zh-CN" dirty="0" smtClean="0"/>
              </a:p>
              <a:p>
                <a:pPr algn="l"/>
                <a:r>
                  <a:rPr lang="en-US" altLang="zh-CN" dirty="0" smtClean="0"/>
                  <a:t>u</a:t>
                </a:r>
                <a:r>
                  <a:rPr lang="zh-CN" altLang="en-US" baseline="-25000" dirty="0" smtClean="0"/>
                  <a:t>不爆炸</a:t>
                </a:r>
                <a:r>
                  <a:rPr lang="en-US" altLang="zh-CN" baseline="-25000" dirty="0" smtClean="0"/>
                  <a:t> </a:t>
                </a:r>
                <a:r>
                  <a:rPr lang="en-US" altLang="zh-CN" dirty="0" smtClean="0"/>
                  <a:t>= (10 + 9 + 9 + 16 + 10 + 12) / 6 = 11</a:t>
                </a:r>
              </a:p>
              <a:p>
                <a:pPr algn="l"/>
                <a:r>
                  <a:rPr lang="en-US" altLang="zh-CN" dirty="0" smtClean="0"/>
                  <a:t>u</a:t>
                </a:r>
                <a:r>
                  <a:rPr lang="zh-CN" altLang="en-US" baseline="-25000" dirty="0" smtClean="0"/>
                  <a:t>爆炸</a:t>
                </a:r>
                <a:r>
                  <a:rPr lang="en-US" altLang="zh-CN" dirty="0"/>
                  <a:t> </a:t>
                </a:r>
                <a:r>
                  <a:rPr lang="en-US" altLang="zh-CN" dirty="0" smtClean="0"/>
                  <a:t>= (15 + 9 + 21 + 22 + 22 + 21) / 6 = 20</a:t>
                </a:r>
              </a:p>
              <a:p>
                <a:pPr algn="l"/>
                <a:endParaRPr lang="en-US" altLang="zh-CN" dirty="0"/>
              </a:p>
              <a:p>
                <a:pPr algn="l"/>
                <a14:m>
                  <m:oMath xmlns:m="http://schemas.openxmlformats.org/officeDocument/2006/math">
                    <m:r>
                      <a:rPr lang="en-US" altLang="zh-CN" i="1" smtClean="0">
                        <a:latin typeface="Cambria Math" charset="0"/>
                        <a:ea typeface="Cambria Math" charset="0"/>
                        <a:cs typeface="Cambria Math" charset="0"/>
                      </a:rPr>
                      <m:t>𝜎</m:t>
                    </m:r>
                  </m:oMath>
                </a14:m>
                <a:r>
                  <a:rPr lang="zh-CN" altLang="en-US" baseline="-25000" dirty="0" smtClean="0"/>
                  <a:t>不爆炸</a:t>
                </a:r>
                <a:r>
                  <a:rPr lang="en-US" altLang="zh-CN" dirty="0" smtClean="0"/>
                  <a:t> = 1/6 x [(10-</a:t>
                </a:r>
                <a:r>
                  <a:rPr lang="en-US" altLang="zh-CN" dirty="0"/>
                  <a:t> u</a:t>
                </a:r>
                <a:r>
                  <a:rPr lang="zh-CN" altLang="en-US" baseline="-25000" dirty="0"/>
                  <a:t>不爆炸</a:t>
                </a:r>
                <a:r>
                  <a:rPr lang="en-US" altLang="zh-CN" baseline="-25000" dirty="0"/>
                  <a:t> </a:t>
                </a:r>
                <a:r>
                  <a:rPr lang="en-US" altLang="zh-CN" dirty="0" smtClean="0"/>
                  <a:t>)</a:t>
                </a:r>
                <a:r>
                  <a:rPr lang="en-US" altLang="zh-CN" baseline="30000" dirty="0" smtClean="0"/>
                  <a:t>2</a:t>
                </a:r>
                <a:r>
                  <a:rPr lang="en-US" altLang="zh-CN" dirty="0" smtClean="0"/>
                  <a:t> + </a:t>
                </a:r>
                <a:r>
                  <a:rPr lang="mr-IN" altLang="zh-CN" dirty="0" smtClean="0"/>
                  <a:t>…</a:t>
                </a:r>
                <a:r>
                  <a:rPr lang="en-US" altLang="zh-CN" dirty="0" smtClean="0"/>
                  <a:t> +] = 6</a:t>
                </a:r>
              </a:p>
              <a:p>
                <a:pPr algn="l"/>
                <a14:m>
                  <m:oMath xmlns:m="http://schemas.openxmlformats.org/officeDocument/2006/math">
                    <m:r>
                      <a:rPr lang="en-US" altLang="zh-CN" i="1">
                        <a:latin typeface="Cambria Math" charset="0"/>
                        <a:ea typeface="Cambria Math" charset="0"/>
                        <a:cs typeface="Cambria Math" charset="0"/>
                      </a:rPr>
                      <m:t>𝜎</m:t>
                    </m:r>
                  </m:oMath>
                </a14:m>
                <a:r>
                  <a:rPr lang="zh-CN" altLang="en-US" baseline="-25000" dirty="0"/>
                  <a:t>爆炸</a:t>
                </a:r>
                <a:r>
                  <a:rPr lang="en-US" altLang="zh-CN" dirty="0"/>
                  <a:t> = 1/6 x [(</a:t>
                </a:r>
                <a:r>
                  <a:rPr lang="en-US" altLang="zh-CN" dirty="0" smtClean="0"/>
                  <a:t>15- u</a:t>
                </a:r>
                <a:r>
                  <a:rPr lang="zh-CN" altLang="en-US" baseline="-25000" dirty="0" smtClean="0"/>
                  <a:t>爆炸</a:t>
                </a:r>
                <a:r>
                  <a:rPr lang="en-US" altLang="zh-CN" baseline="-25000" dirty="0" smtClean="0"/>
                  <a:t> </a:t>
                </a:r>
                <a:r>
                  <a:rPr lang="en-US" altLang="zh-CN" dirty="0"/>
                  <a:t>)</a:t>
                </a:r>
                <a:r>
                  <a:rPr lang="en-US" altLang="zh-CN" baseline="30000" dirty="0"/>
                  <a:t>2</a:t>
                </a:r>
                <a:r>
                  <a:rPr lang="en-US" altLang="zh-CN" dirty="0"/>
                  <a:t> + </a:t>
                </a:r>
                <a:r>
                  <a:rPr lang="mr-IN" altLang="zh-CN" dirty="0"/>
                  <a:t>…</a:t>
                </a:r>
                <a:r>
                  <a:rPr lang="en-US" altLang="zh-CN" dirty="0"/>
                  <a:t> +] = </a:t>
                </a:r>
                <a:r>
                  <a:rPr lang="en-US" altLang="zh-CN" dirty="0" smtClean="0"/>
                  <a:t>6</a:t>
                </a:r>
                <a:endParaRPr lang="en-US" altLang="zh-CN" dirty="0"/>
              </a:p>
              <a:p>
                <a:pPr algn="l"/>
                <a:r>
                  <a:rPr lang="zh-CN" altLang="en-US" dirty="0" smtClean="0"/>
                  <a:t>所以：</a:t>
                </a:r>
                <a:endParaRPr lang="en-US" altLang="zh-CN" dirty="0" smtClean="0"/>
              </a:p>
              <a:p>
                <a:pPr algn="l"/>
                <a:r>
                  <a:rPr lang="en-US" altLang="zh-CN" dirty="0" smtClean="0"/>
                  <a:t>P(</a:t>
                </a:r>
                <a:r>
                  <a:rPr lang="zh-CN" altLang="en-US" dirty="0" smtClean="0"/>
                  <a:t>爆炸</a:t>
                </a:r>
                <a:r>
                  <a:rPr lang="en-US" altLang="zh-CN" dirty="0" smtClean="0"/>
                  <a:t>) = </a:t>
                </a:r>
                <a14:m>
                  <m:oMath xmlns:m="http://schemas.openxmlformats.org/officeDocument/2006/math">
                    <m:f>
                      <m:fPr>
                        <m:ctrlPr>
                          <a:rPr lang="mr-IN" altLang="zh-CN" sz="2000" i="1" smtClean="0">
                            <a:latin typeface="Cambria Math" charset="0"/>
                          </a:rPr>
                        </m:ctrlPr>
                      </m:fPr>
                      <m:num>
                        <m:r>
                          <a:rPr lang="en-US" altLang="zh-CN" sz="2000" b="0" i="1" smtClean="0">
                            <a:latin typeface="Cambria Math" charset="0"/>
                          </a:rPr>
                          <m:t>1</m:t>
                        </m:r>
                      </m:num>
                      <m:den>
                        <m:r>
                          <a:rPr lang="mr-IN" altLang="zh-CN" sz="2000" i="1" smtClean="0">
                            <a:latin typeface="Cambria Math" charset="0"/>
                            <a:ea typeface="Cambria Math" charset="0"/>
                            <a:cs typeface="Cambria Math" charset="0"/>
                          </a:rPr>
                          <m:t>√</m:t>
                        </m:r>
                        <m:r>
                          <a:rPr lang="en-US" altLang="zh-CN" sz="2000" b="0" i="1" smtClean="0">
                            <a:latin typeface="Cambria Math" charset="0"/>
                            <a:ea typeface="Cambria Math" charset="0"/>
                            <a:cs typeface="Cambria Math" charset="0"/>
                          </a:rPr>
                          <m:t>2</m:t>
                        </m:r>
                        <m:r>
                          <a:rPr lang="en-US" altLang="zh-CN" sz="2000" b="0" i="1" smtClean="0">
                            <a:latin typeface="Cambria Math" charset="0"/>
                            <a:ea typeface="Cambria Math" charset="0"/>
                            <a:cs typeface="Cambria Math" charset="0"/>
                          </a:rPr>
                          <m:t>𝜋</m:t>
                        </m:r>
                      </m:den>
                    </m:f>
                    <m:sSup>
                      <m:sSupPr>
                        <m:ctrlPr>
                          <a:rPr lang="mr-IN" altLang="zh-CN" sz="2000" i="1" smtClean="0">
                            <a:latin typeface="Cambria Math" charset="0"/>
                          </a:rPr>
                        </m:ctrlPr>
                      </m:sSupPr>
                      <m:e>
                        <m:r>
                          <a:rPr lang="en-US" altLang="zh-CN" sz="2000" b="0" i="1" smtClean="0">
                            <a:latin typeface="Cambria Math" charset="0"/>
                          </a:rPr>
                          <m:t>𝑒</m:t>
                        </m:r>
                      </m:e>
                      <m:sup>
                        <m:r>
                          <a:rPr lang="en-US" altLang="zh-CN" sz="2000" b="0" i="1" smtClean="0">
                            <a:latin typeface="Cambria Math" charset="0"/>
                          </a:rPr>
                          <m:t>−</m:t>
                        </m:r>
                        <m:f>
                          <m:fPr>
                            <m:ctrlPr>
                              <a:rPr lang="mr-IN" altLang="zh-CN" sz="2000" i="1" smtClean="0">
                                <a:latin typeface="Cambria Math" charset="0"/>
                              </a:rPr>
                            </m:ctrlPr>
                          </m:fPr>
                          <m:num>
                            <m:sSup>
                              <m:sSupPr>
                                <m:ctrlPr>
                                  <a:rPr lang="mr-IN" altLang="zh-CN" sz="2000" i="1" smtClean="0">
                                    <a:latin typeface="Cambria Math" charset="0"/>
                                  </a:rPr>
                                </m:ctrlPr>
                              </m:sSupPr>
                              <m:e>
                                <m:r>
                                  <a:rPr lang="en-US" altLang="zh-CN" sz="2000" b="0" i="1" smtClean="0">
                                    <a:latin typeface="Cambria Math" charset="0"/>
                                  </a:rPr>
                                  <m:t>(10−</m:t>
                                </m:r>
                                <m:sSub>
                                  <m:sSubPr>
                                    <m:ctrlPr>
                                      <a:rPr lang="en-US" altLang="zh-CN" sz="2000" b="0" i="1" smtClean="0">
                                        <a:latin typeface="Cambria Math" charset="0"/>
                                      </a:rPr>
                                    </m:ctrlPr>
                                  </m:sSubPr>
                                  <m:e>
                                    <m:r>
                                      <a:rPr lang="en-US" altLang="zh-CN" sz="2000" b="0" i="1" smtClean="0">
                                        <a:latin typeface="Cambria Math" charset="0"/>
                                      </a:rPr>
                                      <m:t>𝑢</m:t>
                                    </m:r>
                                  </m:e>
                                  <m:sub>
                                    <m:r>
                                      <a:rPr lang="zh-CN" altLang="en-US" sz="2000" i="1" smtClean="0">
                                        <a:latin typeface="Cambria Math" charset="0"/>
                                      </a:rPr>
                                      <m:t>不爆炸</m:t>
                                    </m:r>
                                  </m:sub>
                                </m:sSub>
                                <m:r>
                                  <a:rPr lang="en-US" altLang="zh-CN" sz="2000" b="0" i="1" smtClean="0">
                                    <a:latin typeface="Cambria Math" charset="0"/>
                                  </a:rPr>
                                  <m:t>)</m:t>
                                </m:r>
                              </m:e>
                              <m:sup>
                                <m:r>
                                  <a:rPr lang="en-US" altLang="zh-CN" sz="2000" b="0" i="1" smtClean="0">
                                    <a:latin typeface="Cambria Math" charset="0"/>
                                  </a:rPr>
                                  <m:t>2</m:t>
                                </m:r>
                              </m:sup>
                            </m:sSup>
                          </m:num>
                          <m:den>
                            <m:r>
                              <a:rPr lang="en-US" altLang="zh-CN" sz="2000" b="0" i="1" smtClean="0">
                                <a:latin typeface="Cambria Math" charset="0"/>
                              </a:rPr>
                              <m:t>2^</m:t>
                            </m:r>
                            <m:r>
                              <a:rPr lang="en-US" altLang="zh-CN" sz="2000" i="1">
                                <a:latin typeface="Cambria Math" charset="0"/>
                                <a:ea typeface="Cambria Math" charset="0"/>
                                <a:cs typeface="Cambria Math" charset="0"/>
                              </a:rPr>
                              <m:t>𝜎</m:t>
                            </m:r>
                            <m:r>
                              <m:rPr>
                                <m:nor/>
                              </m:rPr>
                              <a:rPr lang="zh-CN" altLang="en-US" sz="2000" baseline="-25000" dirty="0"/>
                              <m:t>不爆炸</m:t>
                            </m:r>
                          </m:den>
                        </m:f>
                      </m:sup>
                    </m:sSup>
                  </m:oMath>
                </a14:m>
                <a:r>
                  <a:rPr lang="en-US" altLang="zh-CN" dirty="0" smtClean="0"/>
                  <a:t> x p(</a:t>
                </a:r>
                <a:r>
                  <a:rPr lang="zh-CN" altLang="en-US" dirty="0" smtClean="0"/>
                  <a:t>小孩</a:t>
                </a:r>
                <a:r>
                  <a:rPr lang="en-US" altLang="zh-CN" dirty="0" smtClean="0"/>
                  <a:t>|</a:t>
                </a:r>
                <a:r>
                  <a:rPr lang="zh-CN" altLang="en-US" dirty="0" smtClean="0"/>
                  <a:t>爆炸</a:t>
                </a:r>
                <a:r>
                  <a:rPr lang="en-US" altLang="zh-CN" dirty="0" smtClean="0"/>
                  <a:t>) x p(</a:t>
                </a:r>
                <a:r>
                  <a:rPr lang="zh-CN" altLang="en-US" dirty="0" smtClean="0"/>
                  <a:t>脚踩</a:t>
                </a:r>
                <a:r>
                  <a:rPr lang="en-US" altLang="zh-CN" dirty="0" smtClean="0"/>
                  <a:t>|</a:t>
                </a:r>
                <a:r>
                  <a:rPr lang="zh-CN" altLang="en-US" dirty="0" smtClean="0"/>
                  <a:t>爆炸</a:t>
                </a:r>
                <a:r>
                  <a:rPr lang="en-US" altLang="zh-CN" smtClean="0"/>
                  <a:t>) </a:t>
                </a:r>
              </a:p>
              <a:p>
                <a:pPr algn="l"/>
                <a:r>
                  <a:rPr lang="mr-IN" altLang="zh-CN" smtClean="0"/>
                  <a:t>…</a:t>
                </a:r>
                <a:endParaRPr lang="en-US" altLang="zh-CN" dirty="0"/>
              </a:p>
              <a:p>
                <a:pPr algn="l"/>
                <a:endParaRPr lang="en-US" altLang="zh-CN" dirty="0"/>
              </a:p>
              <a:p>
                <a:pPr algn="l"/>
                <a:endParaRPr lang="en-US" altLang="zh-CN" dirty="0" smtClean="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1524000" y="1696277"/>
                <a:ext cx="9144000" cy="4625009"/>
              </a:xfrm>
              <a:blipFill rotWithShape="0">
                <a:blip r:embed="rId2"/>
                <a:stretch>
                  <a:fillRect l="-1000" t="-1713"/>
                </a:stretch>
              </a:blipFill>
            </p:spPr>
            <p:txBody>
              <a:bodyPr/>
              <a:lstStyle/>
              <a:p>
                <a:r>
                  <a:rPr lang="en-US">
                    <a:noFill/>
                  </a:rPr>
                  <a:t> </a:t>
                </a:r>
              </a:p>
            </p:txBody>
          </p:sp>
        </mc:Fallback>
      </mc:AlternateContent>
    </p:spTree>
    <p:extLst>
      <p:ext uri="{BB962C8B-B14F-4D97-AF65-F5344CB8AC3E}">
        <p14:creationId xmlns:p14="http://schemas.microsoft.com/office/powerpoint/2010/main" val="198770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贝叶斯学派与频率学派</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所以相比起把模型参数固定、注重样本的随机性的频率学派而言，贝叶斯学派将样本视为固定的，把模型的参数视为关键。</a:t>
            </a:r>
            <a:endParaRPr lang="en-US" altLang="zh-CN" dirty="0" smtClean="0"/>
          </a:p>
          <a:p>
            <a:pPr algn="l"/>
            <a:endParaRPr lang="en-US" altLang="zh-CN" dirty="0"/>
          </a:p>
          <a:p>
            <a:pPr algn="l"/>
            <a:r>
              <a:rPr lang="zh-CN" altLang="en-US" dirty="0" smtClean="0"/>
              <a:t>在上述例子中，样本就是抛出去的那枚硬币，模型的参数就是每个人从中获得到的“信息”。对于频率学派而言，每个人获得的“信息”不应该有不同，所以自然会根据“均匀硬币抛出正面的概率是</a:t>
            </a:r>
            <a:r>
              <a:rPr lang="en-US" altLang="zh-CN" dirty="0" smtClean="0"/>
              <a:t>50%</a:t>
            </a:r>
            <a:r>
              <a:rPr lang="zh-CN" altLang="en-US" dirty="0" smtClean="0"/>
              <a:t>”这个“样本的信息”来导出“硬币是正面的概率为</a:t>
            </a:r>
            <a:r>
              <a:rPr lang="en-US" altLang="zh-CN" dirty="0" smtClean="0"/>
              <a:t>50%</a:t>
            </a:r>
            <a:r>
              <a:rPr lang="zh-CN" altLang="en-US" dirty="0" smtClean="0"/>
              <a:t>”这个结论。</a:t>
            </a:r>
            <a:endParaRPr lang="en-US" altLang="zh-CN" dirty="0" smtClean="0"/>
          </a:p>
          <a:p>
            <a:pPr algn="l"/>
            <a:r>
              <a:rPr lang="zh-CN" altLang="en-US" dirty="0" smtClean="0"/>
              <a:t>但是对贝叶斯学派而言，硬币抛出去就抛出去了，问题的关键在于模型的参数，即“观察者”从中获得的信息，所以会导出“对于抛硬币的人而言，硬币朝上的概率是</a:t>
            </a:r>
            <a:r>
              <a:rPr lang="en-US" altLang="zh-CN" dirty="0" smtClean="0"/>
              <a:t>100%</a:t>
            </a:r>
            <a:r>
              <a:rPr lang="zh-CN" altLang="en-US" dirty="0" smtClean="0"/>
              <a:t>”</a:t>
            </a:r>
            <a:r>
              <a:rPr lang="zh-CN" altLang="en-US" smtClean="0"/>
              <a:t>这类结论</a:t>
            </a:r>
            <a:endParaRPr lang="en-US" altLang="zh-CN" dirty="0" smtClean="0"/>
          </a:p>
        </p:txBody>
      </p:sp>
    </p:spTree>
    <p:extLst>
      <p:ext uri="{BB962C8B-B14F-4D97-AF65-F5344CB8AC3E}">
        <p14:creationId xmlns:p14="http://schemas.microsoft.com/office/powerpoint/2010/main" val="1134094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贝叶斯</a:t>
            </a:r>
            <a:r>
              <a:rPr lang="zh-CN" altLang="en-US" dirty="0" smtClean="0"/>
              <a:t>决策</a:t>
            </a:r>
            <a:endParaRPr lang="en-US" dirty="0"/>
          </a:p>
        </p:txBody>
      </p:sp>
      <p:sp>
        <p:nvSpPr>
          <p:cNvPr id="3" name="Subtitle 2"/>
          <p:cNvSpPr>
            <a:spLocks noGrp="1"/>
          </p:cNvSpPr>
          <p:nvPr>
            <p:ph type="subTitle" idx="1"/>
          </p:nvPr>
        </p:nvSpPr>
        <p:spPr>
          <a:xfrm>
            <a:off x="1524000" y="1696277"/>
            <a:ext cx="9144000" cy="4625009"/>
          </a:xfrm>
        </p:spPr>
        <p:txBody>
          <a:bodyPr>
            <a:normAutofit/>
          </a:bodyPr>
          <a:lstStyle/>
          <a:p>
            <a:pPr algn="l"/>
            <a:endParaRPr lang="en-US" altLang="zh-CN" dirty="0" smtClean="0"/>
          </a:p>
        </p:txBody>
      </p:sp>
    </p:spTree>
    <p:extLst>
      <p:ext uri="{BB962C8B-B14F-4D97-AF65-F5344CB8AC3E}">
        <p14:creationId xmlns:p14="http://schemas.microsoft.com/office/powerpoint/2010/main" val="10906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贝叶斯决策</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1524000" y="1696277"/>
                <a:ext cx="9144000" cy="4625009"/>
              </a:xfrm>
            </p:spPr>
            <p:txBody>
              <a:bodyPr>
                <a:normAutofit/>
              </a:bodyPr>
              <a:lstStyle/>
              <a:p>
                <a:pPr algn="l"/>
                <a:r>
                  <a:rPr lang="zh-CN" altLang="en-US" dirty="0" smtClean="0"/>
                  <a:t>下面我们直接看贝叶斯分类。</a:t>
                </a:r>
                <a:endParaRPr lang="en-US" altLang="zh-CN" dirty="0" smtClean="0"/>
              </a:p>
              <a:p>
                <a:pPr algn="l"/>
                <a:endParaRPr lang="en-US" altLang="zh-CN" dirty="0"/>
              </a:p>
              <a:p>
                <a:pPr algn="l"/>
                <a:r>
                  <a:rPr lang="zh-CN" altLang="en-US" dirty="0" smtClean="0"/>
                  <a:t>首先是经典的贝叶斯公式：</a:t>
                </a:r>
                <a:endParaRPr lang="en-US" altLang="zh-CN" dirty="0" smtClean="0"/>
              </a:p>
              <a:p>
                <a:pPr algn="l"/>
                <a14:m>
                  <m:oMathPara xmlns:m="http://schemas.openxmlformats.org/officeDocument/2006/math">
                    <m:oMathParaPr>
                      <m:jc m:val="centerGroup"/>
                    </m:oMathParaPr>
                    <m:oMath xmlns:m="http://schemas.openxmlformats.org/officeDocument/2006/math">
                      <m:r>
                        <a:rPr lang="en-US" altLang="zh-CN" b="0" i="1" smtClean="0">
                          <a:latin typeface="Cambria Math" charset="0"/>
                        </a:rPr>
                        <m:t>𝑃</m:t>
                      </m:r>
                      <m:d>
                        <m:dPr>
                          <m:ctrlPr>
                            <a:rPr lang="en-US" altLang="zh-CN" b="0" i="1" smtClean="0">
                              <a:latin typeface="Cambria Math" charset="0"/>
                            </a:rPr>
                          </m:ctrlPr>
                        </m:dPr>
                        <m:e>
                          <m:r>
                            <a:rPr lang="en-US" altLang="zh-CN" b="0" i="1" smtClean="0">
                              <a:latin typeface="Cambria Math" charset="0"/>
                            </a:rPr>
                            <m:t>𝑤</m:t>
                          </m:r>
                        </m:e>
                        <m:e>
                          <m:r>
                            <a:rPr lang="en-US" altLang="zh-CN" b="0" i="1" smtClean="0">
                              <a:latin typeface="Cambria Math" charset="0"/>
                            </a:rPr>
                            <m:t>𝑥</m:t>
                          </m:r>
                        </m:e>
                      </m:d>
                      <m:r>
                        <a:rPr lang="en-US" altLang="zh-CN" b="0" i="1" smtClean="0">
                          <a:latin typeface="Cambria Math" charset="0"/>
                        </a:rPr>
                        <m:t>=</m:t>
                      </m:r>
                      <m:f>
                        <m:fPr>
                          <m:ctrlPr>
                            <a:rPr lang="mr-IN" altLang="zh-CN" b="0" i="1" smtClean="0">
                              <a:latin typeface="Cambria Math" charset="0"/>
                            </a:rPr>
                          </m:ctrlPr>
                        </m:fPr>
                        <m:num>
                          <m:r>
                            <a:rPr lang="en-US" altLang="zh-CN" b="0" i="1" smtClean="0">
                              <a:latin typeface="Cambria Math" charset="0"/>
                            </a:rPr>
                            <m:t>𝑝</m:t>
                          </m:r>
                          <m:d>
                            <m:dPr>
                              <m:ctrlPr>
                                <a:rPr lang="en-US" altLang="zh-CN" b="0" i="1" smtClean="0">
                                  <a:latin typeface="Cambria Math" charset="0"/>
                                </a:rPr>
                              </m:ctrlPr>
                            </m:dPr>
                            <m:e>
                              <m:r>
                                <a:rPr lang="en-US" altLang="zh-CN" b="0" i="1" smtClean="0">
                                  <a:latin typeface="Cambria Math" charset="0"/>
                                </a:rPr>
                                <m:t>𝑥</m:t>
                              </m:r>
                            </m:e>
                            <m:e>
                              <m:r>
                                <a:rPr lang="en-US" altLang="zh-CN" b="0" i="1" smtClean="0">
                                  <a:latin typeface="Cambria Math" charset="0"/>
                                </a:rPr>
                                <m:t>𝑤</m:t>
                              </m:r>
                            </m:e>
                          </m:d>
                          <m:r>
                            <a:rPr lang="en-US" altLang="zh-CN" b="0" i="1" smtClean="0">
                              <a:latin typeface="Cambria Math" charset="0"/>
                            </a:rPr>
                            <m:t>𝑝</m:t>
                          </m:r>
                          <m:r>
                            <a:rPr lang="en-US" altLang="zh-CN" b="0" i="1" smtClean="0">
                              <a:latin typeface="Cambria Math" charset="0"/>
                            </a:rPr>
                            <m:t>(</m:t>
                          </m:r>
                          <m:r>
                            <a:rPr lang="en-US" altLang="zh-CN" b="0" i="1" smtClean="0">
                              <a:latin typeface="Cambria Math" charset="0"/>
                            </a:rPr>
                            <m:t>𝑤</m:t>
                          </m:r>
                          <m:r>
                            <a:rPr lang="en-US" altLang="zh-CN" b="0" i="1" smtClean="0">
                              <a:latin typeface="Cambria Math" charset="0"/>
                            </a:rPr>
                            <m:t>)</m:t>
                          </m:r>
                        </m:num>
                        <m:den>
                          <m:r>
                            <a:rPr lang="en-US" altLang="zh-CN" b="0" i="1" smtClean="0">
                              <a:latin typeface="Cambria Math" charset="0"/>
                            </a:rPr>
                            <m:t>𝑝</m:t>
                          </m:r>
                          <m:r>
                            <a:rPr lang="en-US" altLang="zh-CN" b="0" i="1" smtClean="0">
                              <a:latin typeface="Cambria Math" charset="0"/>
                            </a:rPr>
                            <m:t>(</m:t>
                          </m:r>
                          <m:r>
                            <a:rPr lang="en-US" altLang="zh-CN" b="0" i="1" smtClean="0">
                              <a:latin typeface="Cambria Math" charset="0"/>
                            </a:rPr>
                            <m:t>𝑥</m:t>
                          </m:r>
                          <m:r>
                            <a:rPr lang="en-US" altLang="zh-CN" b="0" i="1" smtClean="0">
                              <a:latin typeface="Cambria Math" charset="0"/>
                            </a:rPr>
                            <m:t>)</m:t>
                          </m:r>
                        </m:den>
                      </m:f>
                    </m:oMath>
                  </m:oMathPara>
                </a14:m>
                <a:endParaRPr lang="en-US" altLang="zh-CN" dirty="0" smtClean="0"/>
              </a:p>
              <a:p>
                <a:pPr algn="l"/>
                <a:endParaRPr lang="en-US" altLang="zh-CN" dirty="0"/>
              </a:p>
              <a:p>
                <a:pPr algn="l"/>
                <a:r>
                  <a:rPr lang="zh-CN" altLang="en-US" dirty="0" smtClean="0"/>
                  <a:t>其中</a:t>
                </a:r>
                <a14:m>
                  <m:oMath xmlns:m="http://schemas.openxmlformats.org/officeDocument/2006/math">
                    <m:r>
                      <a:rPr lang="en-US" altLang="zh-CN" i="1">
                        <a:latin typeface="Cambria Math" charset="0"/>
                      </a:rPr>
                      <m:t>𝑝</m:t>
                    </m:r>
                    <m:r>
                      <a:rPr lang="en-US" altLang="zh-CN" i="1">
                        <a:latin typeface="Cambria Math" charset="0"/>
                      </a:rPr>
                      <m:t>(</m:t>
                    </m:r>
                    <m:r>
                      <a:rPr lang="en-US" altLang="zh-CN" i="1">
                        <a:latin typeface="Cambria Math" charset="0"/>
                      </a:rPr>
                      <m:t>𝑤</m:t>
                    </m:r>
                    <m:r>
                      <a:rPr lang="en-US" altLang="zh-CN" i="1">
                        <a:latin typeface="Cambria Math" charset="0"/>
                      </a:rPr>
                      <m:t>)</m:t>
                    </m:r>
                  </m:oMath>
                </a14:m>
                <a:r>
                  <a:rPr lang="zh-CN" altLang="en-US" dirty="0" smtClean="0"/>
                  <a:t>为先验概率，可以理解为每种类别的概率分布。如一共有红黑球三个，两个红球，一个黑球，则</a:t>
                </a:r>
                <a:r>
                  <a:rPr lang="en-US" altLang="zh-CN" dirty="0" smtClean="0"/>
                  <a:t>p(</a:t>
                </a:r>
                <a:r>
                  <a:rPr lang="zh-CN" altLang="en-US" dirty="0" smtClean="0"/>
                  <a:t>红</a:t>
                </a:r>
                <a:r>
                  <a:rPr lang="en-US" altLang="zh-CN" dirty="0" smtClean="0"/>
                  <a:t>) = 2/3</a:t>
                </a:r>
              </a:p>
              <a:p>
                <a:pPr algn="l"/>
                <a:endParaRPr lang="en-US" altLang="zh-CN" dirty="0"/>
              </a:p>
              <a:p>
                <a:pPr algn="l"/>
                <a14:m>
                  <m:oMath xmlns:m="http://schemas.openxmlformats.org/officeDocument/2006/math">
                    <m:r>
                      <a:rPr lang="en-US" altLang="zh-CN" i="1">
                        <a:latin typeface="Cambria Math" charset="0"/>
                      </a:rPr>
                      <m:t>𝑝</m:t>
                    </m:r>
                    <m:d>
                      <m:dPr>
                        <m:ctrlPr>
                          <a:rPr lang="en-US" altLang="zh-CN" i="1">
                            <a:latin typeface="Cambria Math" charset="0"/>
                          </a:rPr>
                        </m:ctrlPr>
                      </m:dPr>
                      <m:e>
                        <m:r>
                          <a:rPr lang="en-US" altLang="zh-CN" i="1">
                            <a:latin typeface="Cambria Math" charset="0"/>
                          </a:rPr>
                          <m:t>𝑥</m:t>
                        </m:r>
                      </m:e>
                      <m:e>
                        <m:r>
                          <a:rPr lang="en-US" altLang="zh-CN" i="1">
                            <a:latin typeface="Cambria Math" charset="0"/>
                          </a:rPr>
                          <m:t>𝑤</m:t>
                        </m:r>
                      </m:e>
                    </m:d>
                  </m:oMath>
                </a14:m>
                <a:r>
                  <a:rPr lang="zh-CN" altLang="en-US" dirty="0" smtClean="0"/>
                  <a:t>为类条件概率，表示在某种类别前提下，某事发生的概率。如取两次，一次为红球，一次为黑球，则</a:t>
                </a:r>
                <a:r>
                  <a:rPr lang="en-US" altLang="zh-CN" dirty="0" smtClean="0"/>
                  <a:t>p(</a:t>
                </a:r>
                <a:r>
                  <a:rPr lang="en-US" altLang="zh-CN" dirty="0" err="1" smtClean="0"/>
                  <a:t>x</a:t>
                </a:r>
                <a:r>
                  <a:rPr lang="en-US" altLang="zh-CN" dirty="0" err="1" smtClean="0"/>
                  <a:t>|w</a:t>
                </a:r>
                <a:r>
                  <a:rPr lang="en-US" altLang="zh-CN" dirty="0" smtClean="0"/>
                  <a:t>) = 1/2</a:t>
                </a:r>
                <a:endParaRPr lang="en-US" altLang="zh-CN" dirty="0" smtClean="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1524000" y="1696277"/>
                <a:ext cx="9144000" cy="4625009"/>
              </a:xfrm>
              <a:blipFill rotWithShape="0">
                <a:blip r:embed="rId2"/>
                <a:stretch>
                  <a:fillRect l="-1000" t="-1713" r="-267" b="-659"/>
                </a:stretch>
              </a:blipFill>
            </p:spPr>
            <p:txBody>
              <a:bodyPr/>
              <a:lstStyle/>
              <a:p>
                <a:r>
                  <a:rPr lang="en-US">
                    <a:noFill/>
                  </a:rPr>
                  <a:t> </a:t>
                </a:r>
              </a:p>
            </p:txBody>
          </p:sp>
        </mc:Fallback>
      </mc:AlternateContent>
    </p:spTree>
    <p:extLst>
      <p:ext uri="{BB962C8B-B14F-4D97-AF65-F5344CB8AC3E}">
        <p14:creationId xmlns:p14="http://schemas.microsoft.com/office/powerpoint/2010/main" val="872284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贝叶斯决策</a:t>
            </a:r>
            <a:endParaRPr lang="en-US" dirty="0"/>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1524000" y="1696277"/>
                <a:ext cx="9144000" cy="4625009"/>
              </a:xfrm>
            </p:spPr>
            <p:txBody>
              <a:bodyPr>
                <a:noAutofit/>
              </a:bodyPr>
              <a:lstStyle/>
              <a:p>
                <a:pPr algn="l"/>
                <a:r>
                  <a:rPr lang="zh-CN" altLang="en-US" dirty="0" smtClean="0"/>
                  <a:t>而</a:t>
                </a:r>
                <a14:m>
                  <m:oMath xmlns:m="http://schemas.openxmlformats.org/officeDocument/2006/math">
                    <m:r>
                      <a:rPr lang="en-US" altLang="zh-CN" i="1">
                        <a:latin typeface="Cambria Math" charset="0"/>
                      </a:rPr>
                      <m:t>𝑃</m:t>
                    </m:r>
                    <m:d>
                      <m:dPr>
                        <m:ctrlPr>
                          <a:rPr lang="en-US" altLang="zh-CN" i="1">
                            <a:latin typeface="Cambria Math" charset="0"/>
                          </a:rPr>
                        </m:ctrlPr>
                      </m:dPr>
                      <m:e>
                        <m:r>
                          <a:rPr lang="en-US" altLang="zh-CN" i="1">
                            <a:latin typeface="Cambria Math" charset="0"/>
                          </a:rPr>
                          <m:t>𝑤</m:t>
                        </m:r>
                      </m:e>
                      <m:e>
                        <m:r>
                          <a:rPr lang="en-US" altLang="zh-CN" i="1">
                            <a:latin typeface="Cambria Math" charset="0"/>
                          </a:rPr>
                          <m:t>𝑥</m:t>
                        </m:r>
                      </m:e>
                    </m:d>
                  </m:oMath>
                </a14:m>
                <a:r>
                  <a:rPr lang="zh-CN" altLang="en-US" dirty="0" smtClean="0"/>
                  <a:t>为后验概率，表示某事发生了，并且它属于某一类的概率。后验概率越大，即表示某事物属于这个类别的可能性越大</a:t>
                </a:r>
                <a:endParaRPr lang="en-US" altLang="zh-CN" dirty="0"/>
              </a:p>
              <a:p>
                <a:pPr algn="l"/>
                <a:r>
                  <a:rPr lang="zh-CN" altLang="en-US" dirty="0" smtClean="0"/>
                  <a:t>如：再次取了一个球，求此球为黑球的概率？</a:t>
                </a:r>
                <a:endParaRPr lang="en-US" altLang="zh-CN" dirty="0" smtClean="0"/>
              </a:p>
              <a:p>
                <a:pPr algn="l"/>
                <a:r>
                  <a:rPr lang="zh-CN" altLang="en-US" dirty="0" smtClean="0"/>
                  <a:t>那么：</a:t>
                </a:r>
                <a:endParaRPr lang="en-US" altLang="zh-CN" dirty="0" smtClean="0"/>
              </a:p>
              <a:p>
                <a:pPr algn="l"/>
                <a:r>
                  <a:rPr lang="en-US" altLang="zh-CN" dirty="0" smtClean="0"/>
                  <a:t>P(</a:t>
                </a:r>
                <a:r>
                  <a:rPr lang="en-US" altLang="zh-CN" dirty="0" smtClean="0"/>
                  <a:t>w=</a:t>
                </a:r>
                <a:r>
                  <a:rPr lang="zh-CN" altLang="en-US" dirty="0" smtClean="0"/>
                  <a:t>黑</a:t>
                </a:r>
                <a:r>
                  <a:rPr lang="en-US" altLang="zh-CN" dirty="0" smtClean="0"/>
                  <a:t>) = 1/3, P(w=</a:t>
                </a:r>
                <a:r>
                  <a:rPr lang="zh-CN" altLang="en-US" dirty="0" smtClean="0"/>
                  <a:t>红</a:t>
                </a:r>
                <a:r>
                  <a:rPr lang="en-US" altLang="zh-CN" dirty="0" smtClean="0"/>
                  <a:t>) = 2/3</a:t>
                </a:r>
              </a:p>
              <a:p>
                <a:pPr algn="l"/>
                <a:r>
                  <a:rPr lang="en-US" altLang="zh-CN" dirty="0" smtClean="0"/>
                  <a:t>P(x=</a:t>
                </a:r>
                <a:r>
                  <a:rPr lang="zh-CN" altLang="en-US" dirty="0" smtClean="0"/>
                  <a:t>取球</a:t>
                </a:r>
                <a:r>
                  <a:rPr lang="en-US" altLang="zh-CN" dirty="0" smtClean="0"/>
                  <a:t>|w=</a:t>
                </a:r>
                <a:r>
                  <a:rPr lang="zh-CN" altLang="en-US" dirty="0" smtClean="0"/>
                  <a:t>黑</a:t>
                </a:r>
                <a:r>
                  <a:rPr lang="en-US" altLang="zh-CN" dirty="0" smtClean="0"/>
                  <a:t>) = 1/2</a:t>
                </a:r>
                <a:r>
                  <a:rPr lang="en-US" altLang="zh-CN" dirty="0" smtClean="0"/>
                  <a:t>, P(x=</a:t>
                </a:r>
                <a:r>
                  <a:rPr lang="zh-CN" altLang="en-US" dirty="0" smtClean="0"/>
                  <a:t>取球</a:t>
                </a:r>
                <a:r>
                  <a:rPr lang="en-US" altLang="zh-CN" dirty="0" smtClean="0"/>
                  <a:t>|w=</a:t>
                </a:r>
                <a:r>
                  <a:rPr lang="zh-CN" altLang="en-US" dirty="0" smtClean="0"/>
                  <a:t>红</a:t>
                </a:r>
                <a:r>
                  <a:rPr lang="en-US" altLang="zh-CN" dirty="0" smtClean="0"/>
                  <a:t>) = 1/2 </a:t>
                </a:r>
              </a:p>
              <a:p>
                <a:pPr algn="l"/>
                <a:r>
                  <a:rPr lang="zh-CN" altLang="en-US" dirty="0" smtClean="0"/>
                  <a:t>由于取球之间相互独立，所以：</a:t>
                </a:r>
                <a:endParaRPr lang="en-US" altLang="zh-CN" dirty="0" smtClean="0"/>
              </a:p>
              <a:p>
                <a:pPr algn="l"/>
                <a:r>
                  <a:rPr lang="en-US" altLang="zh-CN" dirty="0" smtClean="0"/>
                  <a:t>P(x=</a:t>
                </a:r>
                <a:r>
                  <a:rPr lang="zh-CN" altLang="en-US" dirty="0" smtClean="0"/>
                  <a:t>取球</a:t>
                </a:r>
                <a:r>
                  <a:rPr lang="en-US" altLang="zh-CN" dirty="0" smtClean="0"/>
                  <a:t>) = </a:t>
                </a:r>
                <a:r>
                  <a:rPr lang="en-US" altLang="zh-CN" dirty="0"/>
                  <a:t>P(x=</a:t>
                </a:r>
                <a:r>
                  <a:rPr lang="zh-CN" altLang="en-US" dirty="0"/>
                  <a:t>取球</a:t>
                </a:r>
                <a:r>
                  <a:rPr lang="en-US" altLang="zh-CN" dirty="0"/>
                  <a:t>|w=</a:t>
                </a:r>
                <a:r>
                  <a:rPr lang="zh-CN" altLang="en-US" dirty="0"/>
                  <a:t>黑</a:t>
                </a:r>
                <a:r>
                  <a:rPr lang="en-US" altLang="zh-CN" dirty="0"/>
                  <a:t>) P(w=</a:t>
                </a:r>
                <a:r>
                  <a:rPr lang="zh-CN" altLang="en-US" dirty="0"/>
                  <a:t>黑</a:t>
                </a:r>
                <a:r>
                  <a:rPr lang="en-US" altLang="zh-CN" dirty="0" smtClean="0"/>
                  <a:t>) + </a:t>
                </a:r>
                <a:r>
                  <a:rPr lang="en-US" altLang="zh-CN" dirty="0"/>
                  <a:t>P(x=</a:t>
                </a:r>
                <a:r>
                  <a:rPr lang="zh-CN" altLang="en-US" dirty="0"/>
                  <a:t>取球</a:t>
                </a:r>
                <a:r>
                  <a:rPr lang="en-US" altLang="zh-CN" dirty="0"/>
                  <a:t>|w=</a:t>
                </a:r>
                <a:r>
                  <a:rPr lang="zh-CN" altLang="en-US" dirty="0"/>
                  <a:t>红</a:t>
                </a:r>
                <a:r>
                  <a:rPr lang="en-US" altLang="zh-CN" dirty="0"/>
                  <a:t>) P(w=</a:t>
                </a:r>
                <a:r>
                  <a:rPr lang="zh-CN" altLang="en-US" dirty="0"/>
                  <a:t>红</a:t>
                </a:r>
                <a:r>
                  <a:rPr lang="en-US" altLang="zh-CN" dirty="0"/>
                  <a:t>) </a:t>
                </a:r>
                <a:r>
                  <a:rPr lang="en-US" altLang="zh-CN" dirty="0" smtClean="0"/>
                  <a:t>=</a:t>
                </a:r>
                <a:r>
                  <a:rPr lang="zh-CN" altLang="en-US" dirty="0"/>
                  <a:t> </a:t>
                </a:r>
                <a:r>
                  <a:rPr lang="en-US" altLang="zh-CN" dirty="0" smtClean="0"/>
                  <a:t>1/2</a:t>
                </a:r>
              </a:p>
              <a:p>
                <a:pPr algn="l"/>
                <a:r>
                  <a:rPr lang="zh-CN" altLang="en-US" dirty="0" smtClean="0"/>
                  <a:t>则：</a:t>
                </a:r>
                <a:endParaRPr lang="en-US" altLang="zh-CN" dirty="0" smtClean="0"/>
              </a:p>
              <a:p>
                <a:pPr algn="l"/>
                <a:r>
                  <a:rPr lang="en-US" altLang="zh-CN" dirty="0" smtClean="0"/>
                  <a:t>P(w=</a:t>
                </a:r>
                <a:r>
                  <a:rPr lang="zh-CN" altLang="en-US" dirty="0" smtClean="0"/>
                  <a:t>黑</a:t>
                </a:r>
                <a:r>
                  <a:rPr lang="en-US" altLang="zh-CN" dirty="0" smtClean="0"/>
                  <a:t>| x=</a:t>
                </a:r>
                <a:r>
                  <a:rPr lang="zh-CN" altLang="en-US" dirty="0" smtClean="0"/>
                  <a:t>取球</a:t>
                </a:r>
                <a:r>
                  <a:rPr lang="en-US" altLang="zh-CN" dirty="0" smtClean="0"/>
                  <a:t>) = </a:t>
                </a:r>
                <a:r>
                  <a:rPr lang="en-US" altLang="zh-CN" dirty="0"/>
                  <a:t>P(x=</a:t>
                </a:r>
                <a:r>
                  <a:rPr lang="zh-CN" altLang="en-US" dirty="0"/>
                  <a:t>取球</a:t>
                </a:r>
                <a:r>
                  <a:rPr lang="en-US" altLang="zh-CN" dirty="0"/>
                  <a:t>|w=</a:t>
                </a:r>
                <a:r>
                  <a:rPr lang="zh-CN" altLang="en-US" dirty="0"/>
                  <a:t>黑</a:t>
                </a:r>
                <a:r>
                  <a:rPr lang="en-US" altLang="zh-CN" dirty="0"/>
                  <a:t>) P(w=</a:t>
                </a:r>
                <a:r>
                  <a:rPr lang="zh-CN" altLang="en-US" dirty="0"/>
                  <a:t>黑</a:t>
                </a:r>
                <a:r>
                  <a:rPr lang="en-US" altLang="zh-CN" dirty="0" smtClean="0"/>
                  <a:t>)/P(x</a:t>
                </a:r>
                <a:r>
                  <a:rPr lang="en-US" altLang="zh-CN" dirty="0"/>
                  <a:t>=</a:t>
                </a:r>
                <a:r>
                  <a:rPr lang="zh-CN" altLang="en-US" dirty="0"/>
                  <a:t>取球</a:t>
                </a:r>
                <a:r>
                  <a:rPr lang="en-US" altLang="zh-CN" dirty="0"/>
                  <a:t>) </a:t>
                </a:r>
                <a:r>
                  <a:rPr lang="zh-CN" altLang="en-US" dirty="0" smtClean="0"/>
                  <a:t> </a:t>
                </a:r>
                <a:r>
                  <a:rPr lang="en-US" altLang="zh-CN" dirty="0" smtClean="0"/>
                  <a:t>=</a:t>
                </a:r>
                <a:r>
                  <a:rPr lang="zh-CN" altLang="en-US" dirty="0" smtClean="0"/>
                  <a:t> </a:t>
                </a:r>
                <a:r>
                  <a:rPr lang="en-US" altLang="zh-CN" dirty="0" smtClean="0"/>
                  <a:t>1/3</a:t>
                </a:r>
                <a:endParaRPr lang="en-US" altLang="zh-CN" dirty="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1524000" y="1696277"/>
                <a:ext cx="9144000" cy="4625009"/>
              </a:xfrm>
              <a:blipFill rotWithShape="0">
                <a:blip r:embed="rId2"/>
                <a:stretch>
                  <a:fillRect l="-1000" t="-1713" r="-4333"/>
                </a:stretch>
              </a:blipFill>
            </p:spPr>
            <p:txBody>
              <a:bodyPr/>
              <a:lstStyle/>
              <a:p>
                <a:r>
                  <a:rPr lang="en-US">
                    <a:noFill/>
                  </a:rPr>
                  <a:t> </a:t>
                </a:r>
              </a:p>
            </p:txBody>
          </p:sp>
        </mc:Fallback>
      </mc:AlternateContent>
    </p:spTree>
    <p:extLst>
      <p:ext uri="{BB962C8B-B14F-4D97-AF65-F5344CB8AC3E}">
        <p14:creationId xmlns:p14="http://schemas.microsoft.com/office/powerpoint/2010/main" val="158997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6502"/>
            <a:ext cx="9144000" cy="1037741"/>
          </a:xfrm>
        </p:spPr>
        <p:txBody>
          <a:bodyPr/>
          <a:lstStyle/>
          <a:p>
            <a:r>
              <a:rPr lang="zh-CN" altLang="en-US" dirty="0" smtClean="0"/>
              <a:t>最大似然估计（</a:t>
            </a:r>
            <a:r>
              <a:rPr lang="en-US" altLang="zh-CN" dirty="0" smtClean="0"/>
              <a:t>Ml</a:t>
            </a:r>
            <a:r>
              <a:rPr lang="zh-CN" altLang="en-US" dirty="0" smtClean="0"/>
              <a:t>估计）</a:t>
            </a:r>
            <a:endParaRPr lang="en-US" dirty="0"/>
          </a:p>
        </p:txBody>
      </p:sp>
      <p:sp>
        <p:nvSpPr>
          <p:cNvPr id="3" name="Subtitle 2"/>
          <p:cNvSpPr>
            <a:spLocks noGrp="1"/>
          </p:cNvSpPr>
          <p:nvPr>
            <p:ph type="subTitle" idx="1"/>
          </p:nvPr>
        </p:nvSpPr>
        <p:spPr>
          <a:xfrm>
            <a:off x="1524000" y="1696277"/>
            <a:ext cx="9144000" cy="4625009"/>
          </a:xfrm>
        </p:spPr>
        <p:txBody>
          <a:bodyPr>
            <a:noAutofit/>
          </a:bodyPr>
          <a:lstStyle/>
          <a:p>
            <a:pPr algn="l"/>
            <a:r>
              <a:rPr lang="zh-CN" altLang="en-US" dirty="0" smtClean="0"/>
              <a:t>假设我们要为以下数据找到它的最佳分布：</a:t>
            </a:r>
            <a:endParaRPr lang="en-US" altLang="zh-CN" dirty="0" smtClean="0"/>
          </a:p>
          <a:p>
            <a:pPr algn="l"/>
            <a:endParaRPr lang="en-US" altLang="zh-CN" dirty="0"/>
          </a:p>
          <a:p>
            <a:pPr algn="l"/>
            <a:endParaRPr lang="en-US" altLang="zh-CN" dirty="0" smtClean="0"/>
          </a:p>
          <a:p>
            <a:pPr algn="l"/>
            <a:endParaRPr lang="en-US" altLang="zh-CN" dirty="0"/>
          </a:p>
          <a:p>
            <a:pPr algn="l"/>
            <a:endParaRPr lang="en-US" altLang="zh-CN" dirty="0"/>
          </a:p>
          <a:p>
            <a:pPr algn="l"/>
            <a:r>
              <a:rPr lang="zh-CN" altLang="en-US" dirty="0" smtClean="0"/>
              <a:t>暂时我们有以下分布函数：</a:t>
            </a:r>
            <a:endParaRPr lang="en-US" altLang="zh-CN" dirty="0" smtClean="0"/>
          </a:p>
          <a:p>
            <a:pPr algn="l"/>
            <a:endParaRPr lang="en-US" altLang="zh-CN" dirty="0"/>
          </a:p>
          <a:p>
            <a:pPr algn="l"/>
            <a:endParaRPr lang="en-US" altLang="zh-CN" dirty="0" smtClean="0"/>
          </a:p>
          <a:p>
            <a:pPr algn="l"/>
            <a:endParaRPr lang="en-US" altLang="zh-CN" dirty="0" smtClean="0"/>
          </a:p>
        </p:txBody>
      </p:sp>
      <p:pic>
        <p:nvPicPr>
          <p:cNvPr id="4" name="Picture 3"/>
          <p:cNvPicPr>
            <a:picLocks noChangeAspect="1"/>
          </p:cNvPicPr>
          <p:nvPr/>
        </p:nvPicPr>
        <p:blipFill>
          <a:blip r:embed="rId2"/>
          <a:stretch>
            <a:fillRect/>
          </a:stretch>
        </p:blipFill>
        <p:spPr>
          <a:xfrm>
            <a:off x="2406650" y="2616200"/>
            <a:ext cx="7378700" cy="711200"/>
          </a:xfrm>
          <a:prstGeom prst="rect">
            <a:avLst/>
          </a:prstGeom>
        </p:spPr>
      </p:pic>
      <p:pic>
        <p:nvPicPr>
          <p:cNvPr id="5" name="Picture 4"/>
          <p:cNvPicPr>
            <a:picLocks noChangeAspect="1"/>
          </p:cNvPicPr>
          <p:nvPr/>
        </p:nvPicPr>
        <p:blipFill>
          <a:blip r:embed="rId3"/>
          <a:stretch>
            <a:fillRect/>
          </a:stretch>
        </p:blipFill>
        <p:spPr>
          <a:xfrm>
            <a:off x="2159000" y="4503529"/>
            <a:ext cx="8077200" cy="1930400"/>
          </a:xfrm>
          <a:prstGeom prst="rect">
            <a:avLst/>
          </a:prstGeom>
        </p:spPr>
      </p:pic>
    </p:spTree>
    <p:extLst>
      <p:ext uri="{BB962C8B-B14F-4D97-AF65-F5344CB8AC3E}">
        <p14:creationId xmlns:p14="http://schemas.microsoft.com/office/powerpoint/2010/main" val="824193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17285</TotalTime>
  <Words>3451</Words>
  <Application>Microsoft Macintosh PowerPoint</Application>
  <PresentationFormat>Widescreen</PresentationFormat>
  <Paragraphs>285</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Calibri</vt:lpstr>
      <vt:lpstr>Calibri Light</vt:lpstr>
      <vt:lpstr>Cambria Math</vt:lpstr>
      <vt:lpstr>DengXian</vt:lpstr>
      <vt:lpstr>DengXian Light</vt:lpstr>
      <vt:lpstr>Mangal</vt:lpstr>
      <vt:lpstr>Arial</vt:lpstr>
      <vt:lpstr>Office Theme</vt:lpstr>
      <vt:lpstr>贝叶斯分类器</vt:lpstr>
      <vt:lpstr>贝叶斯学派</vt:lpstr>
      <vt:lpstr>贝叶斯学派与频率学派</vt:lpstr>
      <vt:lpstr>贝叶斯学派与频率学派</vt:lpstr>
      <vt:lpstr>贝叶斯学派与频率学派</vt:lpstr>
      <vt:lpstr>贝叶斯决策</vt:lpstr>
      <vt:lpstr>贝叶斯决策</vt:lpstr>
      <vt:lpstr>贝叶斯决策</vt:lpstr>
      <vt:lpstr>最大似然估计（Ml估计）</vt:lpstr>
      <vt:lpstr>最大似然估计（Ml估计）</vt:lpstr>
      <vt:lpstr>最大似然估计（Ml估计）</vt:lpstr>
      <vt:lpstr>最大似然估计（Ml估计）</vt:lpstr>
      <vt:lpstr>最大似然估计（Ml估计）</vt:lpstr>
      <vt:lpstr>最大似然估计（Ml估计）</vt:lpstr>
      <vt:lpstr>最大似然估计（Ml估计）</vt:lpstr>
      <vt:lpstr>最大似然估计（Ml估计）</vt:lpstr>
      <vt:lpstr>最大后验概率估计（MAP估计）</vt:lpstr>
      <vt:lpstr>最大后验概率估计（MAP估计）</vt:lpstr>
      <vt:lpstr>最大后验概率估计（MAP估计）</vt:lpstr>
      <vt:lpstr>最大后验概率估计（MAP估计）</vt:lpstr>
      <vt:lpstr>最大后验概率估计（MAP估计）</vt:lpstr>
      <vt:lpstr>朴素贝叶斯</vt:lpstr>
      <vt:lpstr>朴素贝叶斯</vt:lpstr>
      <vt:lpstr>朴素贝叶斯</vt:lpstr>
      <vt:lpstr>朴素贝叶斯</vt:lpstr>
      <vt:lpstr>朴素贝叶斯</vt:lpstr>
      <vt:lpstr>朴素贝叶斯</vt:lpstr>
      <vt:lpstr>朴素贝叶斯</vt:lpstr>
      <vt:lpstr>朴素贝叶斯</vt:lpstr>
      <vt:lpstr>朴素贝叶斯</vt:lpstr>
      <vt:lpstr>朴素贝叶斯</vt:lpstr>
      <vt:lpstr>朴素贝叶斯</vt:lpstr>
      <vt:lpstr>朴素贝叶斯</vt:lpstr>
      <vt:lpstr>朴素贝叶斯</vt:lpstr>
      <vt:lpstr>朴素贝叶斯</vt:lpstr>
      <vt:lpstr>拉普拉斯平滑</vt:lpstr>
      <vt:lpstr>拉普拉斯平滑</vt:lpstr>
      <vt:lpstr>连续属性的贝叶斯</vt:lpstr>
      <vt:lpstr>连续属性的贝叶斯</vt:lpstr>
      <vt:lpstr>连续属性的贝叶斯</vt:lpstr>
      <vt:lpstr>混合型朴素贝叶斯</vt:lpstr>
      <vt:lpstr>混合型朴素贝叶斯</vt:lpstr>
      <vt:lpstr>混合型朴素贝叶斯</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dc:title>
  <dc:creator>Microsoft Office User</dc:creator>
  <cp:lastModifiedBy>Microsoft Office User</cp:lastModifiedBy>
  <cp:revision>4694</cp:revision>
  <dcterms:created xsi:type="dcterms:W3CDTF">2017-07-25T11:18:14Z</dcterms:created>
  <dcterms:modified xsi:type="dcterms:W3CDTF">2017-11-04T15:01:45Z</dcterms:modified>
</cp:coreProperties>
</file>